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 id="2147483708" r:id="rId2"/>
  </p:sldMasterIdLst>
  <p:notesMasterIdLst>
    <p:notesMasterId r:id="rId21"/>
  </p:notesMasterIdLst>
  <p:handoutMasterIdLst>
    <p:handoutMasterId r:id="rId22"/>
  </p:handoutMasterIdLst>
  <p:sldIdLst>
    <p:sldId id="336" r:id="rId3"/>
    <p:sldId id="259" r:id="rId4"/>
    <p:sldId id="325" r:id="rId5"/>
    <p:sldId id="324" r:id="rId6"/>
    <p:sldId id="326" r:id="rId7"/>
    <p:sldId id="327" r:id="rId8"/>
    <p:sldId id="328" r:id="rId9"/>
    <p:sldId id="329" r:id="rId10"/>
    <p:sldId id="333" r:id="rId11"/>
    <p:sldId id="330" r:id="rId12"/>
    <p:sldId id="331" r:id="rId13"/>
    <p:sldId id="334" r:id="rId14"/>
    <p:sldId id="308" r:id="rId15"/>
    <p:sldId id="338" r:id="rId16"/>
    <p:sldId id="332" r:id="rId17"/>
    <p:sldId id="282" r:id="rId18"/>
    <p:sldId id="281" r:id="rId19"/>
    <p:sldId id="309" r:id="rId20"/>
  </p:sldIdLst>
  <p:sldSz cx="12192000" cy="6858000"/>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二宮 明穂" initials="二宮" lastIdx="6" clrIdx="0">
    <p:extLst>
      <p:ext uri="{19B8F6BF-5375-455C-9EA6-DF929625EA0E}">
        <p15:presenceInfo xmlns:p15="http://schemas.microsoft.com/office/powerpoint/2012/main" userId="二宮 明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4576" autoAdjust="0"/>
  </p:normalViewPr>
  <p:slideViewPr>
    <p:cSldViewPr>
      <p:cViewPr varScale="1">
        <p:scale>
          <a:sx n="63" d="100"/>
          <a:sy n="63" d="100"/>
        </p:scale>
        <p:origin x="518"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50092" cy="497136"/>
          </a:xfrm>
          <a:prstGeom prst="rect">
            <a:avLst/>
          </a:prstGeom>
          <a:noFill/>
          <a:ln w="9525">
            <a:noFill/>
            <a:miter lim="800000"/>
            <a:headEnd/>
            <a:tailEnd/>
          </a:ln>
        </p:spPr>
        <p:txBody>
          <a:bodyPr vert="horz" wrap="square" lIns="89863" tIns="44931" rIns="89863" bIns="44931" numCol="1" anchor="t" anchorCtr="0" compatLnSpc="1">
            <a:prstTxWarp prst="textNoShape">
              <a:avLst/>
            </a:prstTxWarp>
          </a:bodyPr>
          <a:lstStyle>
            <a:lvl1pPr eaLnBrk="0" fontAlgn="auto" hangingPunct="0">
              <a:spcBef>
                <a:spcPts val="0"/>
              </a:spcBef>
              <a:spcAft>
                <a:spcPts val="0"/>
              </a:spcAft>
              <a:defRPr sz="1100">
                <a:latin typeface="Times" pitchFamily="18" charset="0"/>
                <a:cs typeface="+mn-cs"/>
              </a:defRPr>
            </a:lvl1pPr>
          </a:lstStyle>
          <a:p>
            <a:pPr>
              <a:defRPr/>
            </a:pPr>
            <a:endParaRPr lang="he-IL"/>
          </a:p>
        </p:txBody>
      </p:sp>
      <p:sp>
        <p:nvSpPr>
          <p:cNvPr id="3" name="Date Placeholder 2"/>
          <p:cNvSpPr>
            <a:spLocks noGrp="1"/>
          </p:cNvSpPr>
          <p:nvPr>
            <p:ph type="dt" sz="quarter" idx="1"/>
          </p:nvPr>
        </p:nvSpPr>
        <p:spPr bwMode="auto">
          <a:xfrm>
            <a:off x="3855581" y="1"/>
            <a:ext cx="2950092" cy="497136"/>
          </a:xfrm>
          <a:prstGeom prst="rect">
            <a:avLst/>
          </a:prstGeom>
          <a:noFill/>
          <a:ln w="9525">
            <a:noFill/>
            <a:miter lim="800000"/>
            <a:headEnd/>
            <a:tailEnd/>
          </a:ln>
        </p:spPr>
        <p:txBody>
          <a:bodyPr vert="horz" wrap="square" lIns="89863" tIns="44931" rIns="89863" bIns="44931" numCol="1" anchor="t" anchorCtr="0" compatLnSpc="1">
            <a:prstTxWarp prst="textNoShape">
              <a:avLst/>
            </a:prstTxWarp>
          </a:bodyPr>
          <a:lstStyle>
            <a:lvl1pPr algn="r">
              <a:defRPr sz="1100" smtClean="0"/>
            </a:lvl1pPr>
          </a:lstStyle>
          <a:p>
            <a:pPr>
              <a:defRPr/>
            </a:pPr>
            <a:fld id="{E07841E0-1497-4A9C-8148-0C146423D079}" type="datetimeFigureOut">
              <a:rPr lang="en-US" altLang="ja-JP"/>
              <a:pPr>
                <a:defRPr/>
              </a:pPr>
              <a:t>1/31/2022</a:t>
            </a:fld>
            <a:endParaRPr lang="en-US" altLang="ja-JP"/>
          </a:p>
        </p:txBody>
      </p:sp>
      <p:sp>
        <p:nvSpPr>
          <p:cNvPr id="4" name="Footer Placeholder 3"/>
          <p:cNvSpPr>
            <a:spLocks noGrp="1"/>
          </p:cNvSpPr>
          <p:nvPr>
            <p:ph type="ftr" sz="quarter" idx="2"/>
          </p:nvPr>
        </p:nvSpPr>
        <p:spPr bwMode="auto">
          <a:xfrm>
            <a:off x="0" y="9440518"/>
            <a:ext cx="2950092" cy="497136"/>
          </a:xfrm>
          <a:prstGeom prst="rect">
            <a:avLst/>
          </a:prstGeom>
          <a:noFill/>
          <a:ln w="9525">
            <a:noFill/>
            <a:miter lim="800000"/>
            <a:headEnd/>
            <a:tailEnd/>
          </a:ln>
        </p:spPr>
        <p:txBody>
          <a:bodyPr vert="horz" wrap="square" lIns="89863" tIns="44931" rIns="89863" bIns="44931" numCol="1" anchor="b" anchorCtr="0" compatLnSpc="1">
            <a:prstTxWarp prst="textNoShape">
              <a:avLst/>
            </a:prstTxWarp>
          </a:bodyPr>
          <a:lstStyle>
            <a:lvl1pPr eaLnBrk="0" fontAlgn="auto" hangingPunct="0">
              <a:spcBef>
                <a:spcPts val="0"/>
              </a:spcBef>
              <a:spcAft>
                <a:spcPts val="0"/>
              </a:spcAft>
              <a:defRPr sz="1100">
                <a:latin typeface="Times" pitchFamily="18" charset="0"/>
                <a:cs typeface="+mn-cs"/>
              </a:defRPr>
            </a:lvl1pPr>
          </a:lstStyle>
          <a:p>
            <a:pPr>
              <a:defRPr/>
            </a:pPr>
            <a:endParaRPr lang="he-IL"/>
          </a:p>
        </p:txBody>
      </p:sp>
      <p:sp>
        <p:nvSpPr>
          <p:cNvPr id="5" name="Slide Number Placeholder 4"/>
          <p:cNvSpPr>
            <a:spLocks noGrp="1"/>
          </p:cNvSpPr>
          <p:nvPr>
            <p:ph type="sldNum" sz="quarter" idx="3"/>
          </p:nvPr>
        </p:nvSpPr>
        <p:spPr bwMode="auto">
          <a:xfrm>
            <a:off x="3855581" y="9440518"/>
            <a:ext cx="2950092" cy="497136"/>
          </a:xfrm>
          <a:prstGeom prst="rect">
            <a:avLst/>
          </a:prstGeom>
          <a:noFill/>
          <a:ln w="9525">
            <a:noFill/>
            <a:miter lim="800000"/>
            <a:headEnd/>
            <a:tailEnd/>
          </a:ln>
        </p:spPr>
        <p:txBody>
          <a:bodyPr vert="horz" wrap="square" lIns="89863" tIns="44931" rIns="89863" bIns="44931" numCol="1" anchor="b" anchorCtr="0" compatLnSpc="1">
            <a:prstTxWarp prst="textNoShape">
              <a:avLst/>
            </a:prstTxWarp>
          </a:bodyPr>
          <a:lstStyle>
            <a:lvl1pPr algn="r">
              <a:defRPr sz="1100"/>
            </a:lvl1pPr>
          </a:lstStyle>
          <a:p>
            <a:pPr>
              <a:defRPr/>
            </a:pPr>
            <a:fld id="{29E7DC0E-3E2C-483C-AC43-0B72684B6F71}" type="slidenum">
              <a:rPr lang="he-IL"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3857108" y="1"/>
            <a:ext cx="2950092" cy="497136"/>
          </a:xfrm>
          <a:prstGeom prst="rect">
            <a:avLst/>
          </a:prstGeom>
          <a:noFill/>
          <a:ln w="9525">
            <a:noFill/>
            <a:miter lim="800000"/>
            <a:headEnd/>
            <a:tailEnd/>
          </a:ln>
        </p:spPr>
        <p:txBody>
          <a:bodyPr vert="horz" wrap="square" lIns="89863" tIns="44931" rIns="89863" bIns="44931" numCol="1" anchor="t" anchorCtr="0" compatLnSpc="1">
            <a:prstTxWarp prst="textNoShape">
              <a:avLst/>
            </a:prstTxWarp>
          </a:bodyPr>
          <a:lstStyle>
            <a:lvl1pPr algn="r">
              <a:defRPr sz="1100" smtClean="0"/>
            </a:lvl1pPr>
          </a:lstStyle>
          <a:p>
            <a:pPr>
              <a:defRPr/>
            </a:pPr>
            <a:endParaRPr lang="en-US" altLang="ja-JP"/>
          </a:p>
        </p:txBody>
      </p:sp>
      <p:sp>
        <p:nvSpPr>
          <p:cNvPr id="16387" name="Rectangle 3"/>
          <p:cNvSpPr>
            <a:spLocks noGrp="1" noChangeArrowheads="1"/>
          </p:cNvSpPr>
          <p:nvPr>
            <p:ph type="dt" idx="1"/>
          </p:nvPr>
        </p:nvSpPr>
        <p:spPr bwMode="auto">
          <a:xfrm>
            <a:off x="1527" y="1"/>
            <a:ext cx="2950092" cy="497136"/>
          </a:xfrm>
          <a:prstGeom prst="rect">
            <a:avLst/>
          </a:prstGeom>
          <a:noFill/>
          <a:ln w="9525">
            <a:noFill/>
            <a:miter lim="800000"/>
            <a:headEnd/>
            <a:tailEnd/>
          </a:ln>
        </p:spPr>
        <p:txBody>
          <a:bodyPr vert="horz" wrap="square" lIns="89863" tIns="44931" rIns="89863" bIns="44931" numCol="1" anchor="t" anchorCtr="0" compatLnSpc="1">
            <a:prstTxWarp prst="textNoShape">
              <a:avLst/>
            </a:prstTxWarp>
          </a:bodyPr>
          <a:lstStyle>
            <a:lvl1pPr eaLnBrk="0" fontAlgn="auto" hangingPunct="0">
              <a:spcBef>
                <a:spcPts val="0"/>
              </a:spcBef>
              <a:spcAft>
                <a:spcPts val="0"/>
              </a:spcAft>
              <a:defRPr sz="1100">
                <a:latin typeface="Times" pitchFamily="18" charset="0"/>
                <a:cs typeface="+mn-cs"/>
              </a:defRPr>
            </a:lvl1pPr>
          </a:lstStyle>
          <a:p>
            <a:pPr>
              <a:defRPr/>
            </a:pPr>
            <a:endParaRPr lang="he-IL"/>
          </a:p>
        </p:txBody>
      </p:sp>
      <p:sp>
        <p:nvSpPr>
          <p:cNvPr id="5124" name="Rectangle 4"/>
          <p:cNvSpPr>
            <a:spLocks noGrp="1" noRot="1" noChangeAspect="1" noChangeArrowheads="1" noTextEdit="1"/>
          </p:cNvSpPr>
          <p:nvPr>
            <p:ph type="sldImg" idx="2"/>
          </p:nvPr>
        </p:nvSpPr>
        <p:spPr bwMode="auto">
          <a:xfrm>
            <a:off x="93663" y="746125"/>
            <a:ext cx="6621462"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1026" y="4720259"/>
            <a:ext cx="5445149" cy="4474218"/>
          </a:xfrm>
          <a:prstGeom prst="rect">
            <a:avLst/>
          </a:prstGeom>
          <a:noFill/>
          <a:ln w="9525">
            <a:noFill/>
            <a:miter lim="800000"/>
            <a:headEnd/>
            <a:tailEnd/>
          </a:ln>
        </p:spPr>
        <p:txBody>
          <a:bodyPr vert="horz" wrap="square" lIns="89863" tIns="44931" rIns="89863" bIns="44931"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16390" name="Rectangle 6"/>
          <p:cNvSpPr>
            <a:spLocks noGrp="1" noChangeArrowheads="1"/>
          </p:cNvSpPr>
          <p:nvPr>
            <p:ph type="ftr" sz="quarter" idx="4"/>
          </p:nvPr>
        </p:nvSpPr>
        <p:spPr bwMode="auto">
          <a:xfrm>
            <a:off x="3857108" y="9440518"/>
            <a:ext cx="2950092" cy="497136"/>
          </a:xfrm>
          <a:prstGeom prst="rect">
            <a:avLst/>
          </a:prstGeom>
          <a:noFill/>
          <a:ln w="9525">
            <a:noFill/>
            <a:miter lim="800000"/>
            <a:headEnd/>
            <a:tailEnd/>
          </a:ln>
        </p:spPr>
        <p:txBody>
          <a:bodyPr vert="horz" wrap="square" lIns="89863" tIns="44931" rIns="89863" bIns="44931" numCol="1" anchor="b" anchorCtr="0" compatLnSpc="1">
            <a:prstTxWarp prst="textNoShape">
              <a:avLst/>
            </a:prstTxWarp>
          </a:bodyPr>
          <a:lstStyle>
            <a:lvl1pPr algn="r">
              <a:defRPr sz="1100" smtClean="0"/>
            </a:lvl1pPr>
          </a:lstStyle>
          <a:p>
            <a:pPr>
              <a:defRPr/>
            </a:pPr>
            <a:endParaRPr lang="en-US" altLang="ja-JP"/>
          </a:p>
        </p:txBody>
      </p:sp>
      <p:sp>
        <p:nvSpPr>
          <p:cNvPr id="16391" name="Rectangle 7"/>
          <p:cNvSpPr>
            <a:spLocks noGrp="1" noChangeArrowheads="1"/>
          </p:cNvSpPr>
          <p:nvPr>
            <p:ph type="sldNum" sz="quarter" idx="5"/>
          </p:nvPr>
        </p:nvSpPr>
        <p:spPr bwMode="auto">
          <a:xfrm>
            <a:off x="1527" y="9440518"/>
            <a:ext cx="2950092" cy="497136"/>
          </a:xfrm>
          <a:prstGeom prst="rect">
            <a:avLst/>
          </a:prstGeom>
          <a:noFill/>
          <a:ln w="9525">
            <a:noFill/>
            <a:miter lim="800000"/>
            <a:headEnd/>
            <a:tailEnd/>
          </a:ln>
        </p:spPr>
        <p:txBody>
          <a:bodyPr vert="horz" wrap="square" lIns="89863" tIns="44931" rIns="89863" bIns="44931" numCol="1" anchor="b" anchorCtr="0" compatLnSpc="1">
            <a:prstTxWarp prst="textNoShape">
              <a:avLst/>
            </a:prstTxWarp>
          </a:bodyPr>
          <a:lstStyle>
            <a:lvl1pPr>
              <a:defRPr sz="1100"/>
            </a:lvl1pPr>
          </a:lstStyle>
          <a:p>
            <a:pPr>
              <a:defRPr/>
            </a:pPr>
            <a:fld id="{A76222C5-0FBF-42C1-9398-0F2B975BA301}" type="slidenum">
              <a:rPr lang="he-IL"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4AB2ED2-4DA9-4BC3-9DDC-583C762365AD}" type="slidenum">
              <a:rPr lang="he-IL" altLang="en-US" smtClean="0"/>
              <a:pPr/>
              <a:t>2</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64FB808-DD82-431C-BC16-39702C475B7D}" type="slidenum">
              <a:rPr lang="he-IL" altLang="en-US" smtClean="0"/>
              <a:pPr/>
              <a:t>11</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C90749D-274F-4BF8-879C-A56432E6CC95}" type="slidenum">
              <a:rPr lang="he-IL" altLang="en-US" smtClean="0"/>
              <a:pPr/>
              <a:t>15</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CD36AE-20C2-487D-8416-8DB793E219AB}" type="slidenum">
              <a:rPr lang="he-IL" altLang="en-US" smtClean="0"/>
              <a:pPr/>
              <a:t>16</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EA7261F-25D6-46E2-916B-EDB7FE021BF5}" type="slidenum">
              <a:rPr lang="he-IL" altLang="en-US" smtClean="0"/>
              <a:pPr/>
              <a:t>17</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9EFE89-6319-401C-852E-F3C455E471EF}" type="slidenum">
              <a:rPr lang="he-IL" altLang="en-US" smtClean="0"/>
              <a:pPr/>
              <a:t>3</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FCFF26E-A517-449D-9C27-8FFA102F7F39}" type="slidenum">
              <a:rPr lang="he-IL" altLang="en-US" smtClean="0"/>
              <a:pPr/>
              <a:t>4</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B2DB54C-35E4-4727-AB39-45954111EED4}" type="slidenum">
              <a:rPr lang="he-IL" altLang="en-US" smtClean="0"/>
              <a:pPr/>
              <a:t>5</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3EE670-B52E-4636-8EA1-95CA384C1CC4}" type="slidenum">
              <a:rPr lang="he-IL" altLang="en-US" smtClean="0"/>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C008FF4-F7E8-4506-8C9E-758ADF596590}" type="slidenum">
              <a:rPr lang="he-IL" altLang="en-US" smtClean="0"/>
              <a:pPr/>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67CE318-063C-4A92-ADBA-54C3F987AE75}" type="slidenum">
              <a:rPr lang="he-IL" altLang="en-US" smtClean="0"/>
              <a:pPr/>
              <a:t>8</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24E8E14-B88E-4415-BFF7-D3C1D01AB92D}" type="slidenum">
              <a:rPr lang="he-IL" altLang="en-US" smtClean="0"/>
              <a:pPr/>
              <a:t>9</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7D7D194-374B-4464-8035-E49750A9F067}" type="slidenum">
              <a:rPr lang="he-IL" altLang="en-US" smtClean="0"/>
              <a:pPr/>
              <a:t>10</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69F0F738-2D25-48CB-9A9E-0037D8EA23A9}" type="slidenum">
              <a:rPr lang="he-IL" altLang="en-US"/>
              <a:pPr>
                <a:defRPr/>
              </a:pPr>
              <a:t>‹#›</a:t>
            </a:fld>
            <a:endParaRPr lang="en-US" altLang="ja-JP"/>
          </a:p>
        </p:txBody>
      </p:sp>
    </p:spTree>
    <p:extLst>
      <p:ext uri="{BB962C8B-B14F-4D97-AF65-F5344CB8AC3E}">
        <p14:creationId xmlns:p14="http://schemas.microsoft.com/office/powerpoint/2010/main" val="244309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9DCE9C8C-0BED-49E0-A151-9FC9000B1E86}" type="slidenum">
              <a:rPr lang="he-IL" altLang="en-US"/>
              <a:pPr>
                <a:defRPr/>
              </a:pPr>
              <a:t>‹#›</a:t>
            </a:fld>
            <a:endParaRPr lang="en-US" altLang="ja-JP"/>
          </a:p>
        </p:txBody>
      </p:sp>
    </p:spTree>
    <p:extLst>
      <p:ext uri="{BB962C8B-B14F-4D97-AF65-F5344CB8AC3E}">
        <p14:creationId xmlns:p14="http://schemas.microsoft.com/office/powerpoint/2010/main" val="25278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CB902562-594C-4E97-AF2E-EAB252EFD7DC}" type="slidenum">
              <a:rPr lang="he-IL" altLang="en-US"/>
              <a:pPr>
                <a:defRPr/>
              </a:pPr>
              <a:t>‹#›</a:t>
            </a:fld>
            <a:endParaRPr lang="en-US" altLang="ja-JP"/>
          </a:p>
        </p:txBody>
      </p:sp>
    </p:spTree>
    <p:extLst>
      <p:ext uri="{BB962C8B-B14F-4D97-AF65-F5344CB8AC3E}">
        <p14:creationId xmlns:p14="http://schemas.microsoft.com/office/powerpoint/2010/main" val="195047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C7CCF4DE-A0D5-4183-836B-987E0053B3BA}" type="slidenum">
              <a:rPr lang="he-IL" altLang="en-US"/>
              <a:pPr>
                <a:defRPr/>
              </a:pPr>
              <a:t>‹#›</a:t>
            </a:fld>
            <a:endParaRPr lang="en-US" altLang="ja-JP"/>
          </a:p>
        </p:txBody>
      </p:sp>
    </p:spTree>
    <p:extLst>
      <p:ext uri="{BB962C8B-B14F-4D97-AF65-F5344CB8AC3E}">
        <p14:creationId xmlns:p14="http://schemas.microsoft.com/office/powerpoint/2010/main" val="162656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Graphical user interface, text, applicati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A1113C00-D344-42AD-B315-4031B443231D}" type="slidenum">
              <a:rPr lang="he-IL" altLang="en-US"/>
              <a:pPr>
                <a:defRPr/>
              </a:pPr>
              <a:t>‹#›</a:t>
            </a:fld>
            <a:endParaRPr lang="en-US" altLang="ja-JP"/>
          </a:p>
        </p:txBody>
      </p:sp>
    </p:spTree>
    <p:extLst>
      <p:ext uri="{BB962C8B-B14F-4D97-AF65-F5344CB8AC3E}">
        <p14:creationId xmlns:p14="http://schemas.microsoft.com/office/powerpoint/2010/main" val="235564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1A97707C-606E-4CA1-9968-C13CE91A8471}" type="slidenum">
              <a:rPr lang="he-IL" altLang="en-US"/>
              <a:pPr>
                <a:defRPr/>
              </a:pPr>
              <a:t>‹#›</a:t>
            </a:fld>
            <a:endParaRPr lang="en-US" altLang="ja-JP"/>
          </a:p>
        </p:txBody>
      </p:sp>
    </p:spTree>
    <p:extLst>
      <p:ext uri="{BB962C8B-B14F-4D97-AF65-F5344CB8AC3E}">
        <p14:creationId xmlns:p14="http://schemas.microsoft.com/office/powerpoint/2010/main" val="266680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E43F8A9F-8BA3-4317-AFE6-3B704DCF795B}" type="slidenum">
              <a:rPr lang="he-IL" altLang="en-US"/>
              <a:pPr>
                <a:defRPr/>
              </a:pPr>
              <a:t>‹#›</a:t>
            </a:fld>
            <a:endParaRPr lang="en-US" altLang="ja-JP"/>
          </a:p>
        </p:txBody>
      </p:sp>
    </p:spTree>
    <p:extLst>
      <p:ext uri="{BB962C8B-B14F-4D97-AF65-F5344CB8AC3E}">
        <p14:creationId xmlns:p14="http://schemas.microsoft.com/office/powerpoint/2010/main" val="138384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66C5DF47-8D31-4198-99D7-7CC6C4590F7C}" type="slidenum">
              <a:rPr lang="he-IL" altLang="en-US"/>
              <a:pPr>
                <a:defRPr/>
              </a:pPr>
              <a:t>‹#›</a:t>
            </a:fld>
            <a:endParaRPr lang="en-US" altLang="ja-JP"/>
          </a:p>
        </p:txBody>
      </p:sp>
    </p:spTree>
    <p:extLst>
      <p:ext uri="{BB962C8B-B14F-4D97-AF65-F5344CB8AC3E}">
        <p14:creationId xmlns:p14="http://schemas.microsoft.com/office/powerpoint/2010/main" val="87319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16996624-05AB-404F-8686-61A98B21367B}" type="slidenum">
              <a:rPr lang="he-IL" altLang="en-US"/>
              <a:pPr>
                <a:defRPr/>
              </a:pPr>
              <a:t>‹#›</a:t>
            </a:fld>
            <a:endParaRPr lang="en-US" altLang="ja-JP"/>
          </a:p>
        </p:txBody>
      </p:sp>
    </p:spTree>
    <p:extLst>
      <p:ext uri="{BB962C8B-B14F-4D97-AF65-F5344CB8AC3E}">
        <p14:creationId xmlns:p14="http://schemas.microsoft.com/office/powerpoint/2010/main" val="1292493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B548778B-5458-4304-85A6-BAED6F321DBE}" type="slidenum">
              <a:rPr lang="he-IL" altLang="en-US"/>
              <a:pPr>
                <a:defRPr/>
              </a:pPr>
              <a:t>‹#›</a:t>
            </a:fld>
            <a:endParaRPr lang="en-US" altLang="ja-JP"/>
          </a:p>
        </p:txBody>
      </p:sp>
    </p:spTree>
    <p:extLst>
      <p:ext uri="{BB962C8B-B14F-4D97-AF65-F5344CB8AC3E}">
        <p14:creationId xmlns:p14="http://schemas.microsoft.com/office/powerpoint/2010/main" val="3177902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C5C19180-60F0-4390-B26B-68C8873E9C10}" type="slidenum">
              <a:rPr lang="he-IL" altLang="en-US"/>
              <a:pPr>
                <a:defRPr/>
              </a:pPr>
              <a:t>‹#›</a:t>
            </a:fld>
            <a:endParaRPr lang="en-US" altLang="ja-JP"/>
          </a:p>
        </p:txBody>
      </p:sp>
    </p:spTree>
    <p:extLst>
      <p:ext uri="{BB962C8B-B14F-4D97-AF65-F5344CB8AC3E}">
        <p14:creationId xmlns:p14="http://schemas.microsoft.com/office/powerpoint/2010/main" val="109088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Graphical user interface, text, applicati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465571A5-AC21-428F-86E1-36E835D84D91}" type="slidenum">
              <a:rPr lang="he-IL" altLang="en-US"/>
              <a:pPr>
                <a:defRPr/>
              </a:pPr>
              <a:t>‹#›</a:t>
            </a:fld>
            <a:endParaRPr lang="en-US" altLang="ja-JP"/>
          </a:p>
        </p:txBody>
      </p:sp>
    </p:spTree>
    <p:extLst>
      <p:ext uri="{BB962C8B-B14F-4D97-AF65-F5344CB8AC3E}">
        <p14:creationId xmlns:p14="http://schemas.microsoft.com/office/powerpoint/2010/main" val="1493390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BE213B6D-0852-4CC0-AAF6-4229D014AF56}" type="slidenum">
              <a:rPr lang="he-IL" altLang="en-US"/>
              <a:pPr>
                <a:defRPr/>
              </a:pPr>
              <a:t>‹#›</a:t>
            </a:fld>
            <a:endParaRPr lang="en-US" altLang="ja-JP"/>
          </a:p>
        </p:txBody>
      </p:sp>
    </p:spTree>
    <p:extLst>
      <p:ext uri="{BB962C8B-B14F-4D97-AF65-F5344CB8AC3E}">
        <p14:creationId xmlns:p14="http://schemas.microsoft.com/office/powerpoint/2010/main" val="1704645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0C0184E7-80B4-4AD0-83A7-542B5061EEAC}" type="slidenum">
              <a:rPr lang="he-IL" altLang="en-US"/>
              <a:pPr>
                <a:defRPr/>
              </a:pPr>
              <a:t>‹#›</a:t>
            </a:fld>
            <a:endParaRPr lang="en-US" altLang="ja-JP"/>
          </a:p>
        </p:txBody>
      </p:sp>
    </p:spTree>
    <p:extLst>
      <p:ext uri="{BB962C8B-B14F-4D97-AF65-F5344CB8AC3E}">
        <p14:creationId xmlns:p14="http://schemas.microsoft.com/office/powerpoint/2010/main" val="429243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0B250A0F-8541-422D-8BCC-EFBB380B9FA2}" type="slidenum">
              <a:rPr lang="he-IL" altLang="en-US"/>
              <a:pPr>
                <a:defRPr/>
              </a:pPr>
              <a:t>‹#›</a:t>
            </a:fld>
            <a:endParaRPr lang="en-US" altLang="ja-JP"/>
          </a:p>
        </p:txBody>
      </p:sp>
    </p:spTree>
    <p:extLst>
      <p:ext uri="{BB962C8B-B14F-4D97-AF65-F5344CB8AC3E}">
        <p14:creationId xmlns:p14="http://schemas.microsoft.com/office/powerpoint/2010/main" val="223330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26458AE0-FDF0-43A5-85A7-CC9EFE5C0F3E}" type="slidenum">
              <a:rPr lang="he-IL" altLang="en-US"/>
              <a:pPr>
                <a:defRPr/>
              </a:pPr>
              <a:t>‹#›</a:t>
            </a:fld>
            <a:endParaRPr lang="en-US" altLang="ja-JP"/>
          </a:p>
        </p:txBody>
      </p:sp>
    </p:spTree>
    <p:extLst>
      <p:ext uri="{BB962C8B-B14F-4D97-AF65-F5344CB8AC3E}">
        <p14:creationId xmlns:p14="http://schemas.microsoft.com/office/powerpoint/2010/main" val="126251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C2786298-2FA9-4821-8065-EBA94693B594}" type="slidenum">
              <a:rPr lang="he-IL" altLang="en-US"/>
              <a:pPr>
                <a:defRPr/>
              </a:pPr>
              <a:t>‹#›</a:t>
            </a:fld>
            <a:endParaRPr lang="en-US" altLang="ja-JP"/>
          </a:p>
        </p:txBody>
      </p:sp>
    </p:spTree>
    <p:extLst>
      <p:ext uri="{BB962C8B-B14F-4D97-AF65-F5344CB8AC3E}">
        <p14:creationId xmlns:p14="http://schemas.microsoft.com/office/powerpoint/2010/main" val="46445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459B9D98-AB44-4412-A3E6-0943BA13B732}" type="slidenum">
              <a:rPr lang="he-IL" altLang="en-US"/>
              <a:pPr>
                <a:defRPr/>
              </a:pPr>
              <a:t>‹#›</a:t>
            </a:fld>
            <a:endParaRPr lang="en-US" altLang="ja-JP"/>
          </a:p>
        </p:txBody>
      </p:sp>
    </p:spTree>
    <p:extLst>
      <p:ext uri="{BB962C8B-B14F-4D97-AF65-F5344CB8AC3E}">
        <p14:creationId xmlns:p14="http://schemas.microsoft.com/office/powerpoint/2010/main" val="315286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4F9BC676-FDA4-4ED2-8860-80B601CB7F42}" type="slidenum">
              <a:rPr lang="he-IL" altLang="en-US"/>
              <a:pPr>
                <a:defRPr/>
              </a:pPr>
              <a:t>‹#›</a:t>
            </a:fld>
            <a:endParaRPr lang="en-US" altLang="ja-JP"/>
          </a:p>
        </p:txBody>
      </p:sp>
    </p:spTree>
    <p:extLst>
      <p:ext uri="{BB962C8B-B14F-4D97-AF65-F5344CB8AC3E}">
        <p14:creationId xmlns:p14="http://schemas.microsoft.com/office/powerpoint/2010/main" val="194487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58B48020-688C-45D8-8DE9-C53E337CDF0B}" type="slidenum">
              <a:rPr lang="he-IL" altLang="en-US"/>
              <a:pPr>
                <a:defRPr/>
              </a:pPr>
              <a:t>‹#›</a:t>
            </a:fld>
            <a:endParaRPr lang="en-US" altLang="ja-JP"/>
          </a:p>
        </p:txBody>
      </p:sp>
    </p:spTree>
    <p:extLst>
      <p:ext uri="{BB962C8B-B14F-4D97-AF65-F5344CB8AC3E}">
        <p14:creationId xmlns:p14="http://schemas.microsoft.com/office/powerpoint/2010/main" val="324347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AD51DDAB-4B10-416D-9AF5-E2275B05D83A}" type="slidenum">
              <a:rPr lang="he-IL" altLang="en-US"/>
              <a:pPr>
                <a:defRPr/>
              </a:pPr>
              <a:t>‹#›</a:t>
            </a:fld>
            <a:endParaRPr lang="en-US" altLang="ja-JP"/>
          </a:p>
        </p:txBody>
      </p:sp>
    </p:spTree>
    <p:extLst>
      <p:ext uri="{BB962C8B-B14F-4D97-AF65-F5344CB8AC3E}">
        <p14:creationId xmlns:p14="http://schemas.microsoft.com/office/powerpoint/2010/main" val="394565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054F53A5-7813-4797-8B16-0D2CEF9E0341}" type="slidenum">
              <a:rPr lang="he-IL" altLang="en-US"/>
              <a:pPr>
                <a:defRPr/>
              </a:pPr>
              <a:t>‹#›</a:t>
            </a:fld>
            <a:endParaRPr lang="en-US" altLang="ja-JP"/>
          </a:p>
        </p:txBody>
      </p:sp>
    </p:spTree>
    <p:extLst>
      <p:ext uri="{BB962C8B-B14F-4D97-AF65-F5344CB8AC3E}">
        <p14:creationId xmlns:p14="http://schemas.microsoft.com/office/powerpoint/2010/main" val="261257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ja-JP"/>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ja-JP"/>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B1DBAEC-3EBE-487D-96D6-4B8ECCA469A7}" type="slidenum">
              <a:rPr lang="he-IL" altLang="en-US"/>
              <a:pPr>
                <a:defRPr/>
              </a:pPr>
              <a:t>‹#›</a:t>
            </a:fld>
            <a:endParaRPr lang="en-US" altLang="ja-JP"/>
          </a:p>
        </p:txBody>
      </p:sp>
      <p:pic>
        <p:nvPicPr>
          <p:cNvPr id="1031"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66400" y="5867400"/>
            <a:ext cx="13001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9"/>
          <p:cNvSpPr>
            <a:spLocks noChangeArrowheads="1"/>
          </p:cNvSpPr>
          <p:nvPr userDrawn="1"/>
        </p:nvSpPr>
        <p:spPr bwMode="auto">
          <a:xfrm>
            <a:off x="508000" y="6248400"/>
            <a:ext cx="1887538" cy="46196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r>
              <a:rPr lang="en-US" altLang="ja-JP" sz="2400">
                <a:solidFill>
                  <a:schemeClr val="bg2"/>
                </a:solidFill>
                <a:latin typeface="Frutiger Light"/>
                <a:ea typeface="MS PGothic" panose="020B0600070205080204" pitchFamily="34" charset="-128"/>
              </a:rPr>
              <a:t>Word of Trust</a:t>
            </a:r>
          </a:p>
        </p:txBody>
      </p:sp>
      <p:pic>
        <p:nvPicPr>
          <p:cNvPr id="1033" name="Picture 9" descr="Graphical user interface, text, applicati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638"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3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D1D766C-4ACE-4B01-9573-E87F5600527D}" type="slidenum">
              <a:rPr lang="he-IL" altLang="en-US"/>
              <a:pPr>
                <a:defRPr/>
              </a:pPr>
              <a:t>‹#›</a:t>
            </a:fld>
            <a:endParaRPr lang="en-US" altLang="ja-JP"/>
          </a:p>
        </p:txBody>
      </p:sp>
      <p:pic>
        <p:nvPicPr>
          <p:cNvPr id="2055"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66400" y="5867400"/>
            <a:ext cx="13001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9"/>
          <p:cNvSpPr>
            <a:spLocks noChangeArrowheads="1"/>
          </p:cNvSpPr>
          <p:nvPr userDrawn="1"/>
        </p:nvSpPr>
        <p:spPr bwMode="auto">
          <a:xfrm>
            <a:off x="508000" y="6248400"/>
            <a:ext cx="1887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ja-JP" sz="2400" smtClean="0">
                <a:solidFill>
                  <a:schemeClr val="bg2"/>
                </a:solidFill>
                <a:latin typeface="Frutiger Light"/>
                <a:ea typeface="MS PGothic" panose="020B0600070205080204" pitchFamily="34" charset="-128"/>
              </a:rPr>
              <a:t>Word of Trust</a:t>
            </a:r>
          </a:p>
        </p:txBody>
      </p:sp>
      <p:pic>
        <p:nvPicPr>
          <p:cNvPr id="2057" name="Picture 9" descr="Graphical user interface, text, applicati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638"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8" r:id="rId1"/>
    <p:sldLayoutId id="2147483839"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jpeg"/><Relationship Id="rId7"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jpe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jpe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53.emf"/><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jpe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hyperlink" Target="https://www.harel-hertz.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ltair-semi.com/index.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pn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1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6.png"/><Relationship Id="rId39" Type="http://schemas.openxmlformats.org/officeDocument/2006/relationships/hyperlink" Target="http://www.meiji.co.jp/" TargetMode="External"/><Relationship Id="rId21" Type="http://schemas.openxmlformats.org/officeDocument/2006/relationships/image" Target="../media/image32.png"/><Relationship Id="rId34" Type="http://schemas.openxmlformats.org/officeDocument/2006/relationships/image" Target="../media/image42.png"/><Relationship Id="rId42" Type="http://schemas.openxmlformats.org/officeDocument/2006/relationships/image" Target="../media/image47.jpeg"/><Relationship Id="rId47" Type="http://schemas.openxmlformats.org/officeDocument/2006/relationships/image" Target="../media/image52.emf"/><Relationship Id="rId7" Type="http://schemas.openxmlformats.org/officeDocument/2006/relationships/hyperlink" Target="http://www.fujitsu.com/" TargetMode="External"/><Relationship Id="rId2" Type="http://schemas.openxmlformats.org/officeDocument/2006/relationships/notesSlide" Target="../notesSlides/notesSlide8.xml"/><Relationship Id="rId16" Type="http://schemas.openxmlformats.org/officeDocument/2006/relationships/image" Target="../media/image27.png"/><Relationship Id="rId29" Type="http://schemas.openxmlformats.org/officeDocument/2006/relationships/hyperlink" Target="http://www.mitsuiventures.com/en/" TargetMode="External"/><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1.png"/><Relationship Id="rId37" Type="http://schemas.openxmlformats.org/officeDocument/2006/relationships/hyperlink" Target="http://www.medical.toshiba.com/default.aspx" TargetMode="External"/><Relationship Id="rId40" Type="http://schemas.openxmlformats.org/officeDocument/2006/relationships/image" Target="../media/image45.png"/><Relationship Id="rId45" Type="http://schemas.openxmlformats.org/officeDocument/2006/relationships/image" Target="../media/image50.png"/><Relationship Id="rId5"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8.png"/><Relationship Id="rId36" Type="http://schemas.openxmlformats.org/officeDocument/2006/relationships/image" Target="../media/image43.png"/><Relationship Id="rId49" Type="http://schemas.openxmlformats.org/officeDocument/2006/relationships/image" Target="../media/image54.emf"/><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0.png"/><Relationship Id="rId44" Type="http://schemas.openxmlformats.org/officeDocument/2006/relationships/image" Target="../media/image49.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7.png"/><Relationship Id="rId30" Type="http://schemas.openxmlformats.org/officeDocument/2006/relationships/image" Target="../media/image39.gif"/><Relationship Id="rId35" Type="http://schemas.openxmlformats.org/officeDocument/2006/relationships/hyperlink" Target="http://www.astellas.com/global/index.html" TargetMode="External"/><Relationship Id="rId43" Type="http://schemas.openxmlformats.org/officeDocument/2006/relationships/image" Target="../media/image48.png"/><Relationship Id="rId48" Type="http://schemas.openxmlformats.org/officeDocument/2006/relationships/image" Target="../media/image53.emf"/><Relationship Id="rId8" Type="http://schemas.openxmlformats.org/officeDocument/2006/relationships/image" Target="../media/image19.png"/><Relationship Id="rId3" Type="http://schemas.openxmlformats.org/officeDocument/2006/relationships/image" Target="../media/image1.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hyperlink" Target="http://www.jaic-vc.co.jp/eng/index.html" TargetMode="External"/><Relationship Id="rId33" Type="http://schemas.openxmlformats.org/officeDocument/2006/relationships/hyperlink" Target="/Server/Users/hertz-harel/" TargetMode="External"/><Relationship Id="rId38" Type="http://schemas.openxmlformats.org/officeDocument/2006/relationships/image" Target="../media/image44.png"/><Relationship Id="rId46" Type="http://schemas.openxmlformats.org/officeDocument/2006/relationships/image" Target="../media/image51.png"/><Relationship Id="rId20" Type="http://schemas.openxmlformats.org/officeDocument/2006/relationships/image" Target="../media/image31.png"/><Relationship Id="rId41"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191" descr="&quot;&quot;"/>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7171" name="Picture 5" descr="A picture containing outdoor, mountain, city, nature&#10;&#10;Description automatically generated"/>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Rectangle 192" descr="&quot;&quot;"/>
          <p:cNvGrpSpPr>
            <a:grpSpLocks noGrp="1" noRot="1" noChangeAspect="1" noMove="1" noResize="1"/>
          </p:cNvGrpSpPr>
          <p:nvPr/>
        </p:nvGrpSpPr>
        <p:grpSpPr bwMode="auto">
          <a:xfrm>
            <a:off x="0" y="0"/>
            <a:ext cx="7391400" cy="6858000"/>
            <a:chOff x="0" y="0"/>
            <a:chExt cx="4656" cy="4320"/>
          </a:xfrm>
        </p:grpSpPr>
        <p:pic>
          <p:nvPicPr>
            <p:cNvPr id="7176" name="Rectangle 192" descr="&quot;&quot;"/>
            <p:cNvPicPr>
              <a:picLocks noRot="1" noChangeAspect="1" noMove="1" noResize="1" noEditPoints="1" noAdjustHandles="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5"/>
            <p:cNvSpPr txBox="1">
              <a:spLocks noChangeArrowheads="1" noChangeShapeType="1"/>
            </p:cNvSpPr>
            <p:nvPr/>
          </p:nvSpPr>
          <p:spPr bwMode="auto">
            <a:xfrm>
              <a:off x="0" y="0"/>
              <a:ext cx="465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FFFFFF"/>
                </a:solidFill>
              </a:endParaRPr>
            </a:p>
          </p:txBody>
        </p:sp>
      </p:grpSp>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5365750"/>
            <a:ext cx="16541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noChangeArrowheads="1"/>
          </p:cNvSpPr>
          <p:nvPr>
            <p:ph type="title"/>
          </p:nvPr>
        </p:nvSpPr>
        <p:spPr>
          <a:xfrm>
            <a:off x="835660" y="404664"/>
            <a:ext cx="4108212" cy="1900238"/>
          </a:xfrm>
        </p:spPr>
        <p:txBody>
          <a:bodyPr/>
          <a:lstStyle/>
          <a:p>
            <a:pPr eaLnBrk="1" hangingPunct="1"/>
            <a:r>
              <a:rPr lang="en-US" altLang="ja-JP" sz="4000" b="1" dirty="0" err="1" smtClean="0">
                <a:solidFill>
                  <a:srgbClr val="006699"/>
                </a:solidFill>
                <a:latin typeface="+mn-lt"/>
              </a:rPr>
              <a:t>Harel</a:t>
            </a:r>
            <a:r>
              <a:rPr lang="ja-JP" altLang="en-US" sz="4000" b="1" dirty="0" smtClean="0">
                <a:solidFill>
                  <a:srgbClr val="006699"/>
                </a:solidFill>
                <a:latin typeface="+mn-lt"/>
              </a:rPr>
              <a:t> </a:t>
            </a:r>
            <a:r>
              <a:rPr lang="en-US" altLang="ja-JP" sz="4000" b="1" dirty="0" smtClean="0">
                <a:solidFill>
                  <a:srgbClr val="006699"/>
                </a:solidFill>
                <a:latin typeface="+mn-lt"/>
              </a:rPr>
              <a:t>Hertz</a:t>
            </a:r>
            <a:r>
              <a:rPr lang="ja-JP" altLang="en-US" sz="4000" b="1" dirty="0" smtClean="0">
                <a:solidFill>
                  <a:srgbClr val="006699"/>
                </a:solidFill>
                <a:latin typeface="+mn-lt"/>
              </a:rPr>
              <a:t> </a:t>
            </a:r>
            <a:r>
              <a:rPr lang="en-US" altLang="ja-JP" sz="4000" b="1" dirty="0" smtClean="0">
                <a:solidFill>
                  <a:srgbClr val="006699"/>
                </a:solidFill>
                <a:latin typeface="+mn-lt"/>
              </a:rPr>
              <a:t>Investment House</a:t>
            </a:r>
            <a:r>
              <a:rPr lang="ja-JP" altLang="en-US" sz="4000" b="1" dirty="0" smtClean="0">
                <a:solidFill>
                  <a:srgbClr val="006699"/>
                </a:solidFill>
                <a:latin typeface="+mn-lt"/>
              </a:rPr>
              <a:t> </a:t>
            </a:r>
            <a:r>
              <a:rPr lang="en-US" altLang="en-US" sz="4000" b="1" dirty="0" smtClean="0">
                <a:solidFill>
                  <a:srgbClr val="006699"/>
                </a:solidFill>
                <a:latin typeface="+mn-lt"/>
              </a:rPr>
              <a:t>(HIH)</a:t>
            </a:r>
            <a:r>
              <a:rPr lang="en-US" altLang="en-US" sz="4000" b="1" dirty="0" smtClean="0">
                <a:solidFill>
                  <a:srgbClr val="006699"/>
                </a:solidFill>
              </a:rPr>
              <a:t/>
            </a:r>
            <a:br>
              <a:rPr lang="en-US" altLang="en-US" sz="4000" b="1" dirty="0" smtClean="0">
                <a:solidFill>
                  <a:srgbClr val="006699"/>
                </a:solidFill>
              </a:rPr>
            </a:br>
            <a:r>
              <a:rPr lang="ja-JP" altLang="en-US" sz="1600" b="1" dirty="0" smtClean="0">
                <a:solidFill>
                  <a:srgbClr val="006699"/>
                </a:solidFill>
                <a:latin typeface="Meiryo UI" panose="020B0604030504040204" pitchFamily="50" charset="-128"/>
                <a:ea typeface="Meiryo UI" panose="020B0604030504040204" pitchFamily="50" charset="-128"/>
              </a:rPr>
              <a:t>ハーレルハーツ・インベストメンﾄ・ハウス</a:t>
            </a:r>
            <a:endParaRPr lang="en-US" altLang="en-US" sz="1600" b="1" dirty="0" smtClean="0">
              <a:solidFill>
                <a:srgbClr val="006699"/>
              </a:solidFill>
              <a:latin typeface="Meiryo UI" panose="020B0604030504040204" pitchFamily="50" charset="-128"/>
              <a:ea typeface="Meiryo UI" panose="020B0604030504040204" pitchFamily="50" charset="-128"/>
            </a:endParaRPr>
          </a:p>
        </p:txBody>
      </p:sp>
      <p:sp>
        <p:nvSpPr>
          <p:cNvPr id="7175" name="TextBox 3"/>
          <p:cNvSpPr txBox="1">
            <a:spLocks noChangeArrowheads="1"/>
          </p:cNvSpPr>
          <p:nvPr/>
        </p:nvSpPr>
        <p:spPr bwMode="auto">
          <a:xfrm>
            <a:off x="838200" y="2433638"/>
            <a:ext cx="38227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600"/>
              </a:spcAft>
              <a:buFontTx/>
              <a:buNone/>
            </a:pPr>
            <a:r>
              <a:rPr lang="en-US" altLang="en-US" sz="2000" dirty="0" err="1" smtClean="0">
                <a:solidFill>
                  <a:srgbClr val="000000"/>
                </a:solidFill>
                <a:latin typeface="+mn-lt"/>
                <a:ea typeface="Meiryo UI" panose="020B0604030504040204" pitchFamily="50" charset="-128"/>
              </a:rPr>
              <a:t>イスラエルと日本を結ぶ</a:t>
            </a:r>
            <a:endParaRPr lang="en-US" altLang="en-US" sz="2000" dirty="0" smtClean="0">
              <a:solidFill>
                <a:srgbClr val="000000"/>
              </a:solidFill>
              <a:latin typeface="+mn-lt"/>
              <a:ea typeface="Meiryo UI" panose="020B0604030504040204" pitchFamily="50" charset="-128"/>
            </a:endParaRPr>
          </a:p>
          <a:p>
            <a:pPr defTabSz="914400" eaLnBrk="1" hangingPunct="1">
              <a:spcBef>
                <a:spcPct val="0"/>
              </a:spcBef>
              <a:spcAft>
                <a:spcPts val="600"/>
              </a:spcAft>
              <a:buFontTx/>
              <a:buNone/>
            </a:pPr>
            <a:r>
              <a:rPr lang="en-US" altLang="en-US" sz="2000" dirty="0" err="1" smtClean="0">
                <a:solidFill>
                  <a:srgbClr val="000000"/>
                </a:solidFill>
                <a:latin typeface="+mn-lt"/>
                <a:ea typeface="Meiryo UI" panose="020B0604030504040204" pitchFamily="50" charset="-128"/>
              </a:rPr>
              <a:t>コンサルティング</a:t>
            </a:r>
            <a:r>
              <a:rPr lang="en-US" altLang="ja-JP" sz="2000" dirty="0">
                <a:solidFill>
                  <a:srgbClr val="000000"/>
                </a:solidFill>
                <a:latin typeface="+mn-lt"/>
                <a:ea typeface="Meiryo UI" panose="020B0604030504040204" pitchFamily="50" charset="-128"/>
              </a:rPr>
              <a:t>/</a:t>
            </a:r>
            <a:r>
              <a:rPr lang="en-US" altLang="en-US" sz="2000" dirty="0" err="1" smtClean="0">
                <a:solidFill>
                  <a:srgbClr val="000000"/>
                </a:solidFill>
                <a:latin typeface="+mn-lt"/>
                <a:ea typeface="Meiryo UI" panose="020B0604030504040204" pitchFamily="50" charset="-128"/>
              </a:rPr>
              <a:t>投資銀行業務の</a:t>
            </a:r>
            <a:endParaRPr lang="en-US" altLang="en-US" sz="2000" dirty="0" smtClean="0">
              <a:solidFill>
                <a:srgbClr val="000000"/>
              </a:solidFill>
              <a:latin typeface="+mn-lt"/>
              <a:ea typeface="Meiryo UI" panose="020B0604030504040204" pitchFamily="50" charset="-128"/>
            </a:endParaRPr>
          </a:p>
          <a:p>
            <a:pPr defTabSz="914400" eaLnBrk="1" hangingPunct="1">
              <a:spcBef>
                <a:spcPct val="0"/>
              </a:spcBef>
              <a:spcAft>
                <a:spcPts val="600"/>
              </a:spcAft>
              <a:buFontTx/>
              <a:buNone/>
            </a:pPr>
            <a:r>
              <a:rPr lang="en-US" altLang="en-US" sz="2000" dirty="0" err="1" smtClean="0">
                <a:solidFill>
                  <a:srgbClr val="000000"/>
                </a:solidFill>
                <a:latin typeface="+mn-lt"/>
                <a:ea typeface="Meiryo UI" panose="020B0604030504040204" pitchFamily="50" charset="-128"/>
              </a:rPr>
              <a:t>リーディング</a:t>
            </a:r>
            <a:r>
              <a:rPr lang="en-US" altLang="en-US" sz="2000" dirty="0" err="1">
                <a:solidFill>
                  <a:srgbClr val="000000"/>
                </a:solidFill>
                <a:latin typeface="+mn-lt"/>
                <a:ea typeface="Meiryo UI" panose="020B0604030504040204" pitchFamily="50" charset="-128"/>
              </a:rPr>
              <a:t>・ブティック</a:t>
            </a:r>
            <a:endParaRPr lang="en-US" altLang="en-US" sz="2000" dirty="0">
              <a:solidFill>
                <a:srgbClr val="000000"/>
              </a:solidFill>
              <a:latin typeface="+mn-lt"/>
              <a:ea typeface="Meiryo UI"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a:xfrm>
            <a:off x="1112426" y="0"/>
            <a:ext cx="9423400" cy="1325563"/>
          </a:xfrm>
        </p:spPr>
        <p:txBody>
          <a:bodyPr/>
          <a:lstStyle/>
          <a:p>
            <a:pPr eaLnBrk="1" hangingPunct="1">
              <a:spcAft>
                <a:spcPts val="600"/>
              </a:spcAft>
            </a:pPr>
            <a:r>
              <a:rPr lang="en-US" altLang="ja-JP" b="1" dirty="0" err="1" smtClean="0">
                <a:solidFill>
                  <a:srgbClr val="006666"/>
                </a:solidFill>
                <a:latin typeface="Meiryo UI" panose="020B0604030504040204" pitchFamily="50" charset="-128"/>
                <a:ea typeface="Meiryo UI" panose="020B0604030504040204" pitchFamily="50" charset="-128"/>
              </a:rPr>
              <a:t>ライフサイエンス</a:t>
            </a:r>
            <a:r>
              <a:rPr lang="ja-JP" altLang="en-US" b="1" dirty="0" smtClean="0">
                <a:solidFill>
                  <a:srgbClr val="006666"/>
                </a:solidFill>
                <a:latin typeface="Meiryo UI" panose="020B0604030504040204" pitchFamily="50" charset="-128"/>
                <a:ea typeface="Meiryo UI" panose="020B0604030504040204" pitchFamily="50" charset="-128"/>
              </a:rPr>
              <a:t>分野実績</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1"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621982" y="1029030"/>
            <a:ext cx="9138170" cy="1291340"/>
            <a:chOff x="630238" y="1029030"/>
            <a:chExt cx="9138170" cy="1291340"/>
          </a:xfrm>
        </p:grpSpPr>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78" y="1029030"/>
              <a:ext cx="1409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630238" y="1489373"/>
              <a:ext cx="91381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200" dirty="0">
                  <a:solidFill>
                    <a:srgbClr val="000000"/>
                  </a:solidFill>
                  <a:latin typeface="Meiryo UI" panose="020B0604030504040204" pitchFamily="50" charset="-128"/>
                  <a:ea typeface="Meiryo UI" panose="020B0604030504040204" pitchFamily="50" charset="-128"/>
                </a:rPr>
                <a:t>Medi-Tate社は、イスラエルの医療機器メーカーです。オリンパスは、2018年11月にMedi-Tate社に最初の投資を行い、Medi-Tate社製品の販売権を含む契約で、オリンパスには後日イスラエルの会社を100％買収するオプションが与えられました。オリンパス株式会社は、2021年2月26日（金）、</a:t>
              </a:r>
              <a:r>
                <a:rPr lang="en-US" altLang="en-US" sz="1200" dirty="0" err="1">
                  <a:solidFill>
                    <a:srgbClr val="000000"/>
                  </a:solidFill>
                  <a:latin typeface="Meiryo UI" panose="020B0604030504040204" pitchFamily="50" charset="-128"/>
                  <a:ea typeface="Meiryo UI" panose="020B0604030504040204" pitchFamily="50" charset="-128"/>
                </a:rPr>
                <a:t>イスラエルの医療機器メーカーであるMedi-Tate</a:t>
              </a:r>
              <a:r>
                <a:rPr lang="en-US" altLang="en-US" sz="1200" dirty="0">
                  <a:solidFill>
                    <a:srgbClr val="000000"/>
                  </a:solidFill>
                  <a:latin typeface="Meiryo UI" panose="020B0604030504040204" pitchFamily="50" charset="-128"/>
                  <a:ea typeface="Meiryo UI" panose="020B0604030504040204" pitchFamily="50" charset="-128"/>
                </a:rPr>
                <a:t> Ltd.の残りの株式に対するオプションを行使し、3億ドルの現金取引を行うことを発表しました。Meditateは、2017年7月にイスラエルでオリンパスの技術スカウトコンサルタントとして機能しているHarel-Hertzがオリンパスに紹介しました。</a:t>
              </a:r>
            </a:p>
          </p:txBody>
        </p:sp>
      </p:grpSp>
      <p:grpSp>
        <p:nvGrpSpPr>
          <p:cNvPr id="5" name="グループ化 4"/>
          <p:cNvGrpSpPr/>
          <p:nvPr/>
        </p:nvGrpSpPr>
        <p:grpSpPr>
          <a:xfrm>
            <a:off x="621982" y="3739258"/>
            <a:ext cx="8413750" cy="893665"/>
            <a:chOff x="656977" y="3746500"/>
            <a:chExt cx="8413750" cy="893665"/>
          </a:xfrm>
        </p:grpSpPr>
        <p:pic>
          <p:nvPicPr>
            <p:cNvPr id="245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77" y="3746500"/>
              <a:ext cx="1335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4"/>
            <p:cNvSpPr>
              <a:spLocks noChangeArrowheads="1"/>
            </p:cNvSpPr>
            <p:nvPr/>
          </p:nvSpPr>
          <p:spPr bwMode="auto">
            <a:xfrm>
              <a:off x="656977" y="4178500"/>
              <a:ext cx="8413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err="1">
                  <a:latin typeface="Meiryo UI" panose="020B0604030504040204" pitchFamily="50" charset="-128"/>
                  <a:ea typeface="Meiryo UI" panose="020B0604030504040204" pitchFamily="50" charset="-128"/>
                </a:rPr>
                <a:t>HIHは、アクセルタと日立化成工業がIPライセンス契約を結ぶ際のコンサルティングを行い、契約完了までのプロセスを管理しました</a:t>
              </a:r>
              <a:r>
                <a:rPr lang="en-US" altLang="en-US" sz="1200" dirty="0">
                  <a:latin typeface="Meiryo UI" panose="020B0604030504040204" pitchFamily="50" charset="-128"/>
                  <a:ea typeface="Meiryo UI" panose="020B0604030504040204" pitchFamily="50" charset="-128"/>
                </a:rPr>
                <a:t>。</a:t>
              </a:r>
            </a:p>
            <a:p>
              <a:pPr eaLnBrk="1" hangingPunct="1">
                <a:lnSpc>
                  <a:spcPct val="100000"/>
                </a:lnSpc>
                <a:spcBef>
                  <a:spcPct val="0"/>
                </a:spcBef>
                <a:buFontTx/>
                <a:buNone/>
              </a:pPr>
              <a:r>
                <a:rPr lang="en-US" altLang="en-US" sz="1200" dirty="0" err="1">
                  <a:latin typeface="Meiryo UI" panose="020B0604030504040204" pitchFamily="50" charset="-128"/>
                  <a:ea typeface="Meiryo UI" panose="020B0604030504040204" pitchFamily="50" charset="-128"/>
                </a:rPr>
                <a:t>日立化成工業株式会社は、子会社とともに、国内外で機能性材料や先端部品・システムの製造・販売を行っています</a:t>
              </a:r>
              <a:r>
                <a:rPr lang="en-US" altLang="en-US" sz="1200" dirty="0">
                  <a:latin typeface="Meiryo UI" panose="020B0604030504040204" pitchFamily="50" charset="-128"/>
                  <a:ea typeface="Meiryo UI" panose="020B0604030504040204" pitchFamily="50" charset="-128"/>
                </a:rPr>
                <a:t>。  </a:t>
              </a:r>
            </a:p>
          </p:txBody>
        </p:sp>
      </p:grpSp>
      <p:grpSp>
        <p:nvGrpSpPr>
          <p:cNvPr id="6" name="グループ化 5"/>
          <p:cNvGrpSpPr/>
          <p:nvPr/>
        </p:nvGrpSpPr>
        <p:grpSpPr>
          <a:xfrm>
            <a:off x="621982" y="4781124"/>
            <a:ext cx="8858393" cy="957226"/>
            <a:chOff x="621983" y="4756646"/>
            <a:chExt cx="8858393" cy="957226"/>
          </a:xfrm>
        </p:grpSpPr>
        <p:pic>
          <p:nvPicPr>
            <p:cNvPr id="245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3" y="4756646"/>
              <a:ext cx="9588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5"/>
            <p:cNvSpPr>
              <a:spLocks noChangeArrowheads="1"/>
            </p:cNvSpPr>
            <p:nvPr/>
          </p:nvSpPr>
          <p:spPr bwMode="auto">
            <a:xfrm>
              <a:off x="621983" y="5252207"/>
              <a:ext cx="8858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err="1">
                  <a:solidFill>
                    <a:srgbClr val="000000"/>
                  </a:solidFill>
                  <a:latin typeface="Meiryo UI" panose="020B0604030504040204" pitchFamily="50" charset="-128"/>
                  <a:ea typeface="Meiryo UI" panose="020B0604030504040204" pitchFamily="50" charset="-128"/>
                </a:rPr>
                <a:t>HIHは、Century</a:t>
              </a:r>
              <a:r>
                <a:rPr lang="en-US" altLang="en-US" sz="1200" dirty="0">
                  <a:solidFill>
                    <a:srgbClr val="000000"/>
                  </a:solidFill>
                  <a:latin typeface="Meiryo UI" panose="020B0604030504040204" pitchFamily="50" charset="-128"/>
                  <a:ea typeface="Meiryo UI" panose="020B0604030504040204" pitchFamily="50" charset="-128"/>
                </a:rPr>
                <a:t> Medical Inc.(CMI)</a:t>
              </a:r>
              <a:r>
                <a:rPr lang="en-US" altLang="en-US" sz="1200" dirty="0" err="1">
                  <a:solidFill>
                    <a:srgbClr val="000000"/>
                  </a:solidFill>
                  <a:latin typeface="Meiryo UI" panose="020B0604030504040204" pitchFamily="50" charset="-128"/>
                  <a:ea typeface="Meiryo UI" panose="020B0604030504040204" pitchFamily="50" charset="-128"/>
                </a:rPr>
                <a:t>とブレインズウェイが販売契約を結ぶためのコンサルティングを行い</a:t>
              </a:r>
              <a:r>
                <a:rPr lang="en-US" altLang="en-US" sz="1200" dirty="0" smtClean="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成約</a:t>
              </a:r>
              <a:r>
                <a:rPr lang="en-US" altLang="en-US" sz="1200" dirty="0" err="1" smtClean="0">
                  <a:solidFill>
                    <a:srgbClr val="000000"/>
                  </a:solidFill>
                  <a:latin typeface="Meiryo UI" panose="020B0604030504040204" pitchFamily="50" charset="-128"/>
                  <a:ea typeface="Meiryo UI" panose="020B0604030504040204" pitchFamily="50" charset="-128"/>
                </a:rPr>
                <a:t>までのプロセスを</a:t>
              </a:r>
              <a:r>
                <a:rPr lang="ja-JP" altLang="en-US" sz="1200" dirty="0" smtClean="0">
                  <a:solidFill>
                    <a:srgbClr val="000000"/>
                  </a:solidFill>
                  <a:latin typeface="Meiryo UI" panose="020B0604030504040204" pitchFamily="50" charset="-128"/>
                  <a:ea typeface="Meiryo UI" panose="020B0604030504040204" pitchFamily="50" charset="-128"/>
                </a:rPr>
                <a:t>サポートしました</a:t>
              </a:r>
              <a:r>
                <a:rPr lang="en-US" altLang="en-US" sz="1200" dirty="0" smtClean="0">
                  <a:solidFill>
                    <a:srgbClr val="000000"/>
                  </a:solidFill>
                  <a:latin typeface="Meiryo UI" panose="020B0604030504040204" pitchFamily="50" charset="-128"/>
                  <a:ea typeface="Meiryo UI" panose="020B0604030504040204" pitchFamily="50" charset="-128"/>
                </a:rPr>
                <a:t>。</a:t>
              </a:r>
              <a:r>
                <a:rPr lang="en-US" altLang="en-US" sz="1200" dirty="0" err="1">
                  <a:solidFill>
                    <a:srgbClr val="000000"/>
                  </a:solidFill>
                  <a:latin typeface="Meiryo UI" panose="020B0604030504040204" pitchFamily="50" charset="-128"/>
                  <a:ea typeface="Meiryo UI" panose="020B0604030504040204" pitchFamily="50" charset="-128"/>
                </a:rPr>
                <a:t>同社は現在、規制当局の手続きを完了しています</a:t>
              </a:r>
              <a:r>
                <a:rPr lang="en-US" altLang="en-US" sz="1200" dirty="0" smtClean="0">
                  <a:solidFill>
                    <a:srgbClr val="000000"/>
                  </a:solidFill>
                  <a:latin typeface="Meiryo UI" panose="020B0604030504040204" pitchFamily="50" charset="-128"/>
                  <a:ea typeface="Meiryo UI" panose="020B0604030504040204" pitchFamily="50" charset="-128"/>
                </a:rPr>
                <a:t>。</a:t>
              </a:r>
              <a:endParaRPr lang="en-US" altLang="en-US" sz="1200" dirty="0">
                <a:solidFill>
                  <a:srgbClr val="000000"/>
                </a:solidFill>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621982" y="5886552"/>
            <a:ext cx="8990013" cy="837901"/>
            <a:chOff x="630238" y="5886552"/>
            <a:chExt cx="8990013" cy="837901"/>
          </a:xfrm>
        </p:grpSpPr>
        <p:pic>
          <p:nvPicPr>
            <p:cNvPr id="24588" name="Picture 10" descr="GKPR - International PR Firm"/>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7800" y="5886552"/>
              <a:ext cx="1308794" cy="49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8"/>
            <p:cNvSpPr>
              <a:spLocks noChangeArrowheads="1"/>
            </p:cNvSpPr>
            <p:nvPr/>
          </p:nvSpPr>
          <p:spPr bwMode="auto">
            <a:xfrm>
              <a:off x="630238" y="6262491"/>
              <a:ext cx="8990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err="1">
                  <a:solidFill>
                    <a:srgbClr val="000000"/>
                  </a:solidFill>
                  <a:latin typeface="Meiryo UI" panose="020B0604030504040204" pitchFamily="50" charset="-128"/>
                  <a:ea typeface="Meiryo UI" panose="020B0604030504040204" pitchFamily="50" charset="-128"/>
                </a:rPr>
                <a:t>HIHは、MagentaのラウンドB資金調達において、日本の潜在的な投資家を紹介することでアドバイスを行いました。JAFCO</a:t>
              </a:r>
              <a:r>
                <a:rPr lang="en-US" altLang="en-US" sz="1200" dirty="0">
                  <a:solidFill>
                    <a:srgbClr val="000000"/>
                  </a:solidFill>
                  <a:latin typeface="Meiryo UI" panose="020B0604030504040204" pitchFamily="50" charset="-128"/>
                  <a:ea typeface="Meiryo UI" panose="020B0604030504040204" pitchFamily="50" charset="-128"/>
                </a:rPr>
                <a:t> VCは、このラウンドに参加し、イスラエルの医療機器メーカーに300万ドルを投資しました。</a:t>
              </a:r>
            </a:p>
          </p:txBody>
        </p:sp>
      </p:grpSp>
      <p:grpSp>
        <p:nvGrpSpPr>
          <p:cNvPr id="2" name="グループ化 1"/>
          <p:cNvGrpSpPr/>
          <p:nvPr/>
        </p:nvGrpSpPr>
        <p:grpSpPr>
          <a:xfrm>
            <a:off x="621982" y="2468571"/>
            <a:ext cx="8199437" cy="1122486"/>
            <a:chOff x="630238" y="2396198"/>
            <a:chExt cx="8199437" cy="1122486"/>
          </a:xfrm>
        </p:grpSpPr>
        <p:pic>
          <p:nvPicPr>
            <p:cNvPr id="24590" name="Picture 18" descr="https://finder.startupnationcentral.org/image_cloud/sensible-medical-innovations_1b57e4c7-de1e-11e6-911a-d330be3a5a4e?w=240&amp;h=240"/>
            <p:cNvPicPr>
              <a:picLocks noChangeAspect="1" noChangeArrowheads="1"/>
            </p:cNvPicPr>
            <p:nvPr/>
          </p:nvPicPr>
          <p:blipFill>
            <a:blip r:embed="rId8">
              <a:extLst>
                <a:ext uri="{28A0092B-C50C-407E-A947-70E740481C1C}">
                  <a14:useLocalDpi xmlns:a14="http://schemas.microsoft.com/office/drawing/2010/main" val="0"/>
                </a:ext>
              </a:extLst>
            </a:blip>
            <a:srcRect t="28947" b="26862"/>
            <a:stretch>
              <a:fillRect/>
            </a:stretch>
          </p:blipFill>
          <p:spPr bwMode="auto">
            <a:xfrm>
              <a:off x="647800" y="2396198"/>
              <a:ext cx="13271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Box 1"/>
            <p:cNvSpPr txBox="1">
              <a:spLocks noChangeArrowheads="1"/>
            </p:cNvSpPr>
            <p:nvPr/>
          </p:nvSpPr>
          <p:spPr bwMode="auto">
            <a:xfrm>
              <a:off x="630238" y="2872353"/>
              <a:ext cx="8199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ja-JP" sz="1200" dirty="0">
                  <a:solidFill>
                    <a:srgbClr val="000000"/>
                  </a:solidFill>
                  <a:latin typeface="Meiryo UI" panose="020B0604030504040204" pitchFamily="50" charset="-128"/>
                  <a:ea typeface="Meiryo UI" panose="020B0604030504040204" pitchFamily="50" charset="-128"/>
                </a:rPr>
                <a:t>Sensible Medical </a:t>
              </a:r>
              <a:r>
                <a:rPr lang="en-US" altLang="ja-JP" sz="1200" dirty="0" err="1">
                  <a:solidFill>
                    <a:srgbClr val="000000"/>
                  </a:solidFill>
                  <a:latin typeface="Meiryo UI" panose="020B0604030504040204" pitchFamily="50" charset="-128"/>
                  <a:ea typeface="Meiryo UI" panose="020B0604030504040204" pitchFamily="50" charset="-128"/>
                </a:rPr>
                <a:t>Innovations社が開発した医療用レーダー技術「ReDS</a:t>
              </a:r>
              <a:r>
                <a:rPr lang="en-US" altLang="ja-JP" sz="1200" dirty="0">
                  <a:solidFill>
                    <a:srgbClr val="000000"/>
                  </a:solidFill>
                  <a:latin typeface="Meiryo UI" panose="020B0604030504040204" pitchFamily="50" charset="-128"/>
                  <a:ea typeface="Meiryo UI" panose="020B0604030504040204" pitchFamily="50" charset="-128"/>
                </a:rPr>
                <a:t>」。ReDSは、心不全患者、利尿薬を服用している患者、冠動脈疾患に関連するイベントから回復した患者など、体液管理に問題を抱える患者のモニタリングと管理を目的としています。HIHはSensible </a:t>
              </a:r>
              <a:r>
                <a:rPr lang="en-US" altLang="ja-JP" sz="1200" dirty="0" err="1">
                  <a:solidFill>
                    <a:srgbClr val="000000"/>
                  </a:solidFill>
                  <a:latin typeface="Meiryo UI" panose="020B0604030504040204" pitchFamily="50" charset="-128"/>
                  <a:ea typeface="Meiryo UI" panose="020B0604030504040204" pitchFamily="50" charset="-128"/>
                </a:rPr>
                <a:t>MedicalをCentury</a:t>
              </a:r>
              <a:r>
                <a:rPr lang="en-US" altLang="ja-JP" sz="1200" dirty="0">
                  <a:solidFill>
                    <a:srgbClr val="000000"/>
                  </a:solidFill>
                  <a:latin typeface="Meiryo UI" panose="020B0604030504040204" pitchFamily="50" charset="-128"/>
                  <a:ea typeface="Meiryo UI" panose="020B0604030504040204" pitchFamily="50" charset="-128"/>
                </a:rPr>
                <a:t> Medical Inc.(CMI)</a:t>
              </a:r>
              <a:r>
                <a:rPr lang="en-US" altLang="ja-JP" sz="1200" dirty="0" err="1">
                  <a:solidFill>
                    <a:srgbClr val="000000"/>
                  </a:solidFill>
                  <a:latin typeface="Meiryo UI" panose="020B0604030504040204" pitchFamily="50" charset="-128"/>
                  <a:ea typeface="Meiryo UI" panose="020B0604030504040204" pitchFamily="50" charset="-128"/>
                </a:rPr>
                <a:t>につなぎ、日本での販売を開始しました</a:t>
              </a:r>
              <a:r>
                <a:rPr lang="en-US" altLang="ja-JP" sz="1200" dirty="0">
                  <a:solidFill>
                    <a:srgbClr val="000000"/>
                  </a:solidFill>
                  <a:latin typeface="Meiryo UI" panose="020B0604030504040204" pitchFamily="50" charset="-128"/>
                  <a:ea typeface="Meiryo UI" panose="020B0604030504040204" pitchFamily="50" charset="-128"/>
                </a:rPr>
                <a: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2"/>
          <p:cNvSpPr>
            <a:spLocks noGrp="1" noChangeArrowheads="1"/>
          </p:cNvSpPr>
          <p:nvPr>
            <p:ph type="title"/>
          </p:nvPr>
        </p:nvSpPr>
        <p:spPr>
          <a:xfrm>
            <a:off x="439175" y="20195"/>
            <a:ext cx="9423400" cy="1325562"/>
          </a:xfrm>
        </p:spPr>
        <p:txBody>
          <a:bodyPr/>
          <a:lstStyle/>
          <a:p>
            <a:pPr eaLnBrk="1" hangingPunct="1">
              <a:spcAft>
                <a:spcPts val="600"/>
              </a:spcAft>
            </a:pPr>
            <a:r>
              <a:rPr lang="en-US" altLang="ja-JP" b="1" dirty="0" err="1" smtClean="0">
                <a:solidFill>
                  <a:srgbClr val="006666"/>
                </a:solidFill>
                <a:latin typeface="Meiryo UI" panose="020B0604030504040204" pitchFamily="50" charset="-128"/>
                <a:ea typeface="Meiryo UI" panose="020B0604030504040204" pitchFamily="50" charset="-128"/>
              </a:rPr>
              <a:t>ライフサイエンス</a:t>
            </a:r>
            <a:r>
              <a:rPr lang="ja-JP" altLang="en-US" b="1" dirty="0" smtClean="0">
                <a:solidFill>
                  <a:srgbClr val="006666"/>
                </a:solidFill>
                <a:latin typeface="Meiryo UI" panose="020B0604030504040204" pitchFamily="50" charset="-128"/>
                <a:ea typeface="Meiryo UI" panose="020B0604030504040204" pitchFamily="50" charset="-128"/>
              </a:rPr>
              <a:t>分野実績</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eiryo UI" panose="020B0604030504040204" pitchFamily="50" charset="-128"/>
              <a:ea typeface="Meiryo UI" panose="020B0604030504040204" pitchFamily="50" charset="-128"/>
            </a:endParaRPr>
          </a:p>
        </p:txBody>
      </p:sp>
      <p:pic>
        <p:nvPicPr>
          <p:cNvPr id="26629"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5948" y="1597297"/>
            <a:ext cx="7632700" cy="276225"/>
          </a:xfrm>
          <a:prstGeom prst="rect">
            <a:avLst/>
          </a:prstGeom>
          <a:noFill/>
        </p:spPr>
        <p:txBody>
          <a:bodyPr>
            <a:spAutoFit/>
          </a:bodyPr>
          <a:lstStyle/>
          <a:p>
            <a:pPr eaLnBrk="1" fontAlgn="auto" hangingPunct="1">
              <a:spcBef>
                <a:spcPts val="0"/>
              </a:spcBef>
              <a:spcAft>
                <a:spcPts val="0"/>
              </a:spcAft>
              <a:defRPr/>
            </a:pPr>
            <a:r>
              <a:rPr lang="en-US" sz="1200" kern="0" dirty="0" err="1">
                <a:latin typeface="Meiryo UI" panose="020B0604030504040204" pitchFamily="50" charset="-128"/>
                <a:ea typeface="Meiryo UI" panose="020B0604030504040204" pitchFamily="50" charset="-128"/>
                <a:cs typeface="Arial" charset="0"/>
              </a:rPr>
              <a:t>HIHは、</a:t>
            </a:r>
            <a:r>
              <a:rPr lang="en-US" sz="1200" kern="0" dirty="0" err="1" smtClean="0">
                <a:latin typeface="Meiryo UI" panose="020B0604030504040204" pitchFamily="50" charset="-128"/>
                <a:ea typeface="Meiryo UI" panose="020B0604030504040204" pitchFamily="50" charset="-128"/>
                <a:cs typeface="Arial" charset="0"/>
              </a:rPr>
              <a:t>インプライアント社が日本で</a:t>
            </a:r>
            <a:r>
              <a:rPr lang="ja-JP" altLang="en-US" sz="1200" kern="0" dirty="0" smtClean="0">
                <a:latin typeface="Meiryo UI" panose="020B0604030504040204" pitchFamily="50" charset="-128"/>
                <a:ea typeface="Meiryo UI" panose="020B0604030504040204" pitchFamily="50" charset="-128"/>
                <a:cs typeface="Arial" charset="0"/>
              </a:rPr>
              <a:t>の薬事承認の</a:t>
            </a:r>
            <a:r>
              <a:rPr lang="en-US" sz="1200" kern="0" dirty="0" err="1" smtClean="0">
                <a:latin typeface="Meiryo UI" panose="020B0604030504040204" pitchFamily="50" charset="-128"/>
                <a:ea typeface="Meiryo UI" panose="020B0604030504040204" pitchFamily="50" charset="-128"/>
                <a:cs typeface="Arial" charset="0"/>
              </a:rPr>
              <a:t>際の手続きや</a:t>
            </a:r>
            <a:r>
              <a:rPr lang="en-US" sz="1200" kern="0" dirty="0" err="1">
                <a:latin typeface="Meiryo UI" panose="020B0604030504040204" pitchFamily="50" charset="-128"/>
                <a:ea typeface="Meiryo UI" panose="020B0604030504040204" pitchFamily="50" charset="-128"/>
                <a:cs typeface="Arial" charset="0"/>
              </a:rPr>
              <a:t>、規制上の分類をサポートしました</a:t>
            </a:r>
            <a:r>
              <a:rPr lang="en-US" sz="1200" kern="0" dirty="0">
                <a:latin typeface="Meiryo UI" panose="020B0604030504040204" pitchFamily="50" charset="-128"/>
                <a:ea typeface="Meiryo UI" panose="020B0604030504040204" pitchFamily="50" charset="-128"/>
                <a:cs typeface="Arial" charset="0"/>
              </a:rPr>
              <a:t>。</a:t>
            </a:r>
          </a:p>
        </p:txBody>
      </p:sp>
      <p:pic>
        <p:nvPicPr>
          <p:cNvPr id="2663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95" y="1170782"/>
            <a:ext cx="1062413" cy="43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948" y="3649722"/>
            <a:ext cx="1121730" cy="59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13"/>
          <p:cNvSpPr>
            <a:spLocks noChangeArrowheads="1"/>
          </p:cNvSpPr>
          <p:nvPr/>
        </p:nvSpPr>
        <p:spPr bwMode="auto">
          <a:xfrm>
            <a:off x="377895" y="4124797"/>
            <a:ext cx="834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a:solidFill>
                  <a:srgbClr val="000000"/>
                </a:solidFill>
                <a:latin typeface="Meiryo UI" panose="020B0604030504040204" pitchFamily="50" charset="-128"/>
                <a:ea typeface="Meiryo UI" panose="020B0604030504040204" pitchFamily="50" charset="-128"/>
              </a:rPr>
              <a:t>HIHは、アイスキュアー社が亀田メディカルセンターのブレストセンター長である福間英介医師との関係を構築することを支援しました。福間氏は、乳がん治療とクライオセラピーの分野において、世界的なトップキーオピニオンリーダーです。これをきっかけに、亀田メディカルセンターで早期の小型乳がん患者30名を対象とした臨床試験の登録が行われました</a:t>
            </a:r>
            <a:r>
              <a:rPr lang="en-US" altLang="en-US" sz="1200" dirty="0" smtClean="0">
                <a:solidFill>
                  <a:srgbClr val="000000"/>
                </a:solidFill>
                <a:latin typeface="Meiryo UI" panose="020B0604030504040204" pitchFamily="50" charset="-128"/>
                <a:ea typeface="Meiryo UI" panose="020B0604030504040204" pitchFamily="50" charset="-128"/>
              </a:rPr>
              <a:t>。</a:t>
            </a:r>
            <a:endParaRPr lang="en-US" altLang="en-US" sz="1200" dirty="0">
              <a:solidFill>
                <a:srgbClr val="000000"/>
              </a:solidFill>
              <a:latin typeface="Meiryo UI" panose="020B0604030504040204" pitchFamily="50" charset="-128"/>
              <a:ea typeface="Meiryo UI" panose="020B0604030504040204" pitchFamily="50" charset="-128"/>
            </a:endParaRPr>
          </a:p>
        </p:txBody>
      </p:sp>
      <p:pic>
        <p:nvPicPr>
          <p:cNvPr id="266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95" y="4848532"/>
            <a:ext cx="1219087" cy="3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Rectangle 14"/>
          <p:cNvSpPr>
            <a:spLocks noChangeArrowheads="1"/>
          </p:cNvSpPr>
          <p:nvPr/>
        </p:nvSpPr>
        <p:spPr bwMode="auto">
          <a:xfrm>
            <a:off x="421510" y="5127043"/>
            <a:ext cx="8415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err="1">
                <a:solidFill>
                  <a:srgbClr val="000000"/>
                </a:solidFill>
                <a:latin typeface="Meiryo UI" panose="020B0604030504040204" pitchFamily="50" charset="-128"/>
                <a:ea typeface="Meiryo UI" panose="020B0604030504040204" pitchFamily="50" charset="-128"/>
              </a:rPr>
              <a:t>HIHは、Century</a:t>
            </a:r>
            <a:r>
              <a:rPr lang="en-US" altLang="en-US" sz="1200" dirty="0">
                <a:solidFill>
                  <a:srgbClr val="000000"/>
                </a:solidFill>
                <a:latin typeface="Meiryo UI" panose="020B0604030504040204" pitchFamily="50" charset="-128"/>
                <a:ea typeface="Meiryo UI" panose="020B0604030504040204" pitchFamily="50" charset="-128"/>
              </a:rPr>
              <a:t> Medical Inc.(CMI)</a:t>
            </a:r>
            <a:r>
              <a:rPr lang="en-US" altLang="en-US" sz="1200" dirty="0" err="1">
                <a:solidFill>
                  <a:srgbClr val="000000"/>
                </a:solidFill>
                <a:latin typeface="Meiryo UI" panose="020B0604030504040204" pitchFamily="50" charset="-128"/>
                <a:ea typeface="Meiryo UI" panose="020B0604030504040204" pitchFamily="50" charset="-128"/>
              </a:rPr>
              <a:t>とHeadSense</a:t>
            </a:r>
            <a:r>
              <a:rPr lang="en-US" altLang="en-US" sz="1200" dirty="0">
                <a:solidFill>
                  <a:srgbClr val="000000"/>
                </a:solidFill>
                <a:latin typeface="Meiryo UI" panose="020B0604030504040204" pitchFamily="50" charset="-128"/>
                <a:ea typeface="Meiryo UI" panose="020B0604030504040204" pitchFamily="50" charset="-128"/>
              </a:rPr>
              <a:t> </a:t>
            </a:r>
            <a:r>
              <a:rPr lang="en-US" altLang="en-US" sz="1200" dirty="0" err="1">
                <a:solidFill>
                  <a:srgbClr val="000000"/>
                </a:solidFill>
                <a:latin typeface="Meiryo UI" panose="020B0604030504040204" pitchFamily="50" charset="-128"/>
                <a:ea typeface="Meiryo UI" panose="020B0604030504040204" pitchFamily="50" charset="-128"/>
              </a:rPr>
              <a:t>Medical社のマーケティング・販売契約の締結と株式投資を支援し</a:t>
            </a:r>
            <a:r>
              <a:rPr lang="en-US" altLang="en-US" sz="1200" dirty="0" smtClean="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成約</a:t>
            </a:r>
            <a:r>
              <a:rPr lang="en-US" altLang="en-US" sz="1200" dirty="0" err="1" smtClean="0">
                <a:solidFill>
                  <a:srgbClr val="000000"/>
                </a:solidFill>
                <a:latin typeface="Meiryo UI" panose="020B0604030504040204" pitchFamily="50" charset="-128"/>
                <a:ea typeface="Meiryo UI" panose="020B0604030504040204" pitchFamily="50" charset="-128"/>
              </a:rPr>
              <a:t>までのプロセスを管理しました</a:t>
            </a:r>
            <a:r>
              <a:rPr lang="en-US" altLang="en-US" sz="1200" dirty="0" smtClean="0">
                <a:solidFill>
                  <a:srgbClr val="000000"/>
                </a:solidFill>
                <a:latin typeface="Meiryo UI" panose="020B0604030504040204" pitchFamily="50" charset="-128"/>
                <a:ea typeface="Meiryo UI" panose="020B0604030504040204" pitchFamily="50" charset="-128"/>
              </a:rPr>
              <a:t>。</a:t>
            </a:r>
            <a:endParaRPr lang="en-US" altLang="en-US" sz="1200" dirty="0">
              <a:solidFill>
                <a:srgbClr val="000000"/>
              </a:solidFill>
              <a:latin typeface="Meiryo UI" panose="020B0604030504040204" pitchFamily="50" charset="-128"/>
              <a:ea typeface="Meiryo UI" panose="020B0604030504040204" pitchFamily="50" charset="-128"/>
            </a:endParaRPr>
          </a:p>
        </p:txBody>
      </p:sp>
      <p:pic>
        <p:nvPicPr>
          <p:cNvPr id="2664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95" y="5677461"/>
            <a:ext cx="1003097" cy="37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Rectangle 9"/>
          <p:cNvSpPr>
            <a:spLocks noChangeArrowheads="1"/>
          </p:cNvSpPr>
          <p:nvPr/>
        </p:nvSpPr>
        <p:spPr bwMode="auto">
          <a:xfrm>
            <a:off x="407554" y="5988316"/>
            <a:ext cx="844450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err="1">
                <a:solidFill>
                  <a:srgbClr val="000000"/>
                </a:solidFill>
                <a:latin typeface="Meiryo UI" panose="020B0604030504040204" pitchFamily="50" charset="-128"/>
                <a:ea typeface="Meiryo UI" panose="020B0604030504040204" pitchFamily="50" charset="-128"/>
              </a:rPr>
              <a:t>HIHは、Itamar</a:t>
            </a:r>
            <a:r>
              <a:rPr lang="en-US" altLang="en-US" sz="1200" dirty="0">
                <a:solidFill>
                  <a:srgbClr val="000000"/>
                </a:solidFill>
                <a:latin typeface="Meiryo UI" panose="020B0604030504040204" pitchFamily="50" charset="-128"/>
                <a:ea typeface="Meiryo UI" panose="020B0604030504040204" pitchFamily="50" charset="-128"/>
              </a:rPr>
              <a:t> Medical社の心血管疾患の早期発見を目的としたEndoPAT製品について、日本での薬事手続きの完了と承認取得を支援しました。HIHは、研究用市場の販売会社である日本光電工業株式会社との関係を構築し、Itamar </a:t>
            </a:r>
            <a:r>
              <a:rPr lang="en-US" altLang="en-US" sz="1200" dirty="0" err="1">
                <a:solidFill>
                  <a:srgbClr val="000000"/>
                </a:solidFill>
                <a:latin typeface="Meiryo UI" panose="020B0604030504040204" pitchFamily="50" charset="-128"/>
                <a:ea typeface="Meiryo UI" panose="020B0604030504040204" pitchFamily="50" charset="-128"/>
              </a:rPr>
              <a:t>Medical社の日本での活動を拡大するための追加のパートナーを見つけることを支援しました</a:t>
            </a:r>
            <a:r>
              <a:rPr lang="en-US" altLang="en-US" sz="1200" dirty="0">
                <a:solidFill>
                  <a:srgbClr val="000000"/>
                </a:solidFill>
                <a:latin typeface="Meiryo UI" panose="020B0604030504040204" pitchFamily="50" charset="-128"/>
                <a:ea typeface="Meiryo UI" panose="020B0604030504040204" pitchFamily="50" charset="-128"/>
              </a:rPr>
              <a:t>。</a:t>
            </a:r>
          </a:p>
        </p:txBody>
      </p:sp>
      <p:pic>
        <p:nvPicPr>
          <p:cNvPr id="26631"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95" y="2019953"/>
            <a:ext cx="1003097" cy="4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68176" y="2448679"/>
            <a:ext cx="8130505" cy="461665"/>
          </a:xfrm>
          <a:prstGeom prst="rect">
            <a:avLst/>
          </a:prstGeom>
          <a:noFill/>
        </p:spPr>
        <p:txBody>
          <a:bodyPr wrap="square" rtlCol="0">
            <a:spAutoFit/>
          </a:bodyPr>
          <a:lstStyle/>
          <a:p>
            <a:r>
              <a:rPr kumimoji="1" lang="en-US" altLang="ja-JP" sz="1200" dirty="0" err="1">
                <a:latin typeface="Meiryo UI" panose="020B0604030504040204" pitchFamily="50" charset="-128"/>
                <a:ea typeface="Meiryo UI" panose="020B0604030504040204" pitchFamily="50" charset="-128"/>
              </a:rPr>
              <a:t>BioView</a:t>
            </a:r>
            <a:r>
              <a:rPr kumimoji="1" lang="ja-JP" altLang="en-US" sz="1200" dirty="0">
                <a:latin typeface="Meiryo UI" panose="020B0604030504040204" pitchFamily="50" charset="-128"/>
                <a:ea typeface="Meiryo UI" panose="020B0604030504040204" pitchFamily="50" charset="-128"/>
              </a:rPr>
              <a:t>社と</a:t>
            </a:r>
            <a:r>
              <a:rPr kumimoji="1" lang="en-US" altLang="ja-JP" sz="1200" dirty="0">
                <a:latin typeface="Meiryo UI" panose="020B0604030504040204" pitchFamily="50" charset="-128"/>
                <a:ea typeface="Meiryo UI" panose="020B0604030504040204" pitchFamily="50" charset="-128"/>
              </a:rPr>
              <a:t>HIH</a:t>
            </a:r>
            <a:r>
              <a:rPr kumimoji="1" lang="ja-JP" altLang="en-US" sz="1200" dirty="0">
                <a:latin typeface="Meiryo UI" panose="020B0604030504040204" pitchFamily="50" charset="-128"/>
                <a:ea typeface="Meiryo UI" panose="020B0604030504040204" pitchFamily="50" charset="-128"/>
              </a:rPr>
              <a:t>社は、包括的な市場調査に基づき、関連する潜在的パートナーへの戦略的アプローチを行い、東京医科大学病院をがん領域におけるキーオピニオンリーダーの病院として考え、日本市場での最初の導入と販売パートナーの指名を行いました。</a:t>
            </a:r>
          </a:p>
        </p:txBody>
      </p:sp>
      <p:pic>
        <p:nvPicPr>
          <p:cNvPr id="26634"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895" y="2835531"/>
            <a:ext cx="1121728" cy="49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03405" y="3193843"/>
            <a:ext cx="6914876"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HIH</a:t>
            </a:r>
            <a:r>
              <a:rPr kumimoji="1" lang="ja-JP" altLang="en-US" sz="1200" dirty="0">
                <a:latin typeface="Meiryo UI" panose="020B0604030504040204" pitchFamily="50" charset="-128"/>
                <a:ea typeface="Meiryo UI" panose="020B0604030504040204" pitchFamily="50" charset="-128"/>
              </a:rPr>
              <a:t>は、包括的な市場調査とプレイヤーの優先順位付けを行った後、伊藤忠テクノソリューションズの子会社である</a:t>
            </a:r>
            <a:r>
              <a:rPr kumimoji="1" lang="en-US" altLang="ja-JP" sz="1200" dirty="0">
                <a:latin typeface="Meiryo UI" panose="020B0604030504040204" pitchFamily="50" charset="-128"/>
                <a:ea typeface="Meiryo UI" panose="020B0604030504040204" pitchFamily="50" charset="-128"/>
              </a:rPr>
              <a:t>CTC</a:t>
            </a:r>
            <a:r>
              <a:rPr kumimoji="1" lang="ja-JP" altLang="en-US" sz="1200" dirty="0">
                <a:latin typeface="Meiryo UI" panose="020B0604030504040204" pitchFamily="50" charset="-128"/>
                <a:ea typeface="Meiryo UI" panose="020B0604030504040204" pitchFamily="50" charset="-128"/>
              </a:rPr>
              <a:t>ラボラトリー・システムズ株式会社（</a:t>
            </a:r>
            <a:r>
              <a:rPr kumimoji="1" lang="en-US" altLang="ja-JP" sz="1200" dirty="0">
                <a:latin typeface="Meiryo UI" panose="020B0604030504040204" pitchFamily="50" charset="-128"/>
                <a:ea typeface="Meiryo UI" panose="020B0604030504040204" pitchFamily="50" charset="-128"/>
              </a:rPr>
              <a:t>CTCLS</a:t>
            </a:r>
            <a:r>
              <a:rPr kumimoji="1" lang="ja-JP" altLang="en-US" sz="1200" dirty="0">
                <a:latin typeface="Meiryo UI" panose="020B0604030504040204" pitchFamily="50" charset="-128"/>
                <a:ea typeface="Meiryo UI" panose="020B0604030504040204" pitchFamily="50" charset="-128"/>
              </a:rPr>
              <a:t>）とのマーケティングおよび販売契約の締結を支援</a:t>
            </a:r>
            <a:r>
              <a:rPr kumimoji="1" lang="ja-JP" altLang="en-US" sz="1200" dirty="0" smtClean="0">
                <a:latin typeface="Meiryo UI" panose="020B0604030504040204" pitchFamily="50" charset="-128"/>
                <a:ea typeface="Meiryo UI" panose="020B0604030504040204" pitchFamily="50" charset="-128"/>
              </a:rPr>
              <a:t>しました</a:t>
            </a:r>
            <a:r>
              <a:rPr kumimoji="1" lang="ja-JP" altLang="en-US" sz="1200" dirty="0">
                <a:latin typeface="Meiryo UI" panose="020B0604030504040204" pitchFamily="50" charset="-128"/>
                <a:ea typeface="Meiryo UI" panose="020B0604030504040204" pitchFamily="50" charset="-128"/>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314325" y="-24220"/>
            <a:ext cx="10515600" cy="1325562"/>
          </a:xfrm>
        </p:spPr>
        <p:txBody>
          <a:bodyPr/>
          <a:lstStyle/>
          <a:p>
            <a:pPr eaLnBrk="1" hangingPunct="1"/>
            <a:r>
              <a:rPr lang="en-US" altLang="en-US" b="1" dirty="0" err="1" smtClean="0">
                <a:solidFill>
                  <a:srgbClr val="006666"/>
                </a:solidFill>
                <a:latin typeface="Meiryo UI" panose="020B0604030504040204" pitchFamily="50" charset="-128"/>
                <a:ea typeface="Meiryo UI" panose="020B0604030504040204" pitchFamily="50" charset="-128"/>
              </a:rPr>
              <a:t>IT＆コミュニケーション</a:t>
            </a:r>
            <a:r>
              <a:rPr lang="ja-JP" altLang="en-US" b="1" dirty="0" smtClean="0">
                <a:solidFill>
                  <a:srgbClr val="006666"/>
                </a:solidFill>
                <a:latin typeface="Meiryo UI" panose="020B0604030504040204" pitchFamily="50" charset="-128"/>
                <a:ea typeface="Meiryo UI" panose="020B0604030504040204" pitchFamily="50" charset="-128"/>
              </a:rPr>
              <a:t>分野実績</a:t>
            </a:r>
            <a:endParaRPr lang="en-US" altLang="en-US" dirty="0" smtClean="0">
              <a:latin typeface="Meiryo UI" panose="020B0604030504040204" pitchFamily="50" charset="-128"/>
              <a:ea typeface="Meiryo UI" panose="020B0604030504040204" pitchFamily="50" charset="-128"/>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99" y="1017077"/>
            <a:ext cx="1548000" cy="3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ChangeArrowheads="1"/>
          </p:cNvSpPr>
          <p:nvPr/>
        </p:nvSpPr>
        <p:spPr bwMode="auto">
          <a:xfrm>
            <a:off x="393699" y="1359795"/>
            <a:ext cx="92842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200" dirty="0" err="1">
                <a:solidFill>
                  <a:srgbClr val="000000"/>
                </a:solidFill>
                <a:latin typeface="Meiryo UI" panose="020B0604030504040204" pitchFamily="50" charset="-128"/>
                <a:ea typeface="Meiryo UI" panose="020B0604030504040204" pitchFamily="50" charset="-128"/>
              </a:rPr>
              <a:t>TechSee</a:t>
            </a:r>
            <a:r>
              <a:rPr lang="en-US" altLang="ja-JP" sz="1200" dirty="0">
                <a:solidFill>
                  <a:srgbClr val="000000"/>
                </a:solidFill>
                <a:latin typeface="Meiryo UI" panose="020B0604030504040204" pitchFamily="50" charset="-128"/>
                <a:ea typeface="Meiryo UI" panose="020B0604030504040204" pitchFamily="50" charset="-128"/>
              </a:rPr>
              <a:t> </a:t>
            </a:r>
            <a:r>
              <a:rPr lang="en-US" altLang="ja-JP" sz="1200" dirty="0" err="1">
                <a:solidFill>
                  <a:srgbClr val="000000"/>
                </a:solidFill>
                <a:latin typeface="Meiryo UI" panose="020B0604030504040204" pitchFamily="50" charset="-128"/>
                <a:ea typeface="Meiryo UI" panose="020B0604030504040204" pitchFamily="50" charset="-128"/>
              </a:rPr>
              <a:t>は、オムニチャネルのビジュアル・カスタマ</a:t>
            </a:r>
            <a:r>
              <a:rPr lang="en-US" altLang="ja-JP" sz="1200" dirty="0">
                <a:solidFill>
                  <a:srgbClr val="000000"/>
                </a:solidFill>
                <a:latin typeface="Meiryo UI" panose="020B0604030504040204" pitchFamily="50" charset="-128"/>
                <a:ea typeface="Meiryo UI" panose="020B0604030504040204" pitchFamily="50" charset="-128"/>
              </a:rPr>
              <a:t>ー・エンゲージメント・プラットフォームを提供します。コンタクト・コールセンター向けのビジュアル・プラットフォームを提供し、デジタル・チャネル（アプリ、チャット、ソーシャルメディア）でのオンライン／オフラインのカスタマー・サポートを可能にします。HIHは、日本でのパートナー候補を評価し、TechSeeをテリロジーグループに紹介しました。</a:t>
            </a:r>
            <a:r>
              <a:rPr lang="en-US" altLang="ja-JP" sz="1200" dirty="0" smtClean="0">
                <a:solidFill>
                  <a:srgbClr val="000000"/>
                </a:solidFill>
                <a:latin typeface="Meiryo UI" panose="020B0604030504040204" pitchFamily="50" charset="-128"/>
                <a:ea typeface="Meiryo UI" panose="020B0604030504040204" pitchFamily="50" charset="-128"/>
              </a:rPr>
              <a:t>TechSee</a:t>
            </a:r>
            <a:r>
              <a:rPr lang="en-US" altLang="ja-JP" sz="1200" dirty="0">
                <a:solidFill>
                  <a:srgbClr val="000000"/>
                </a:solidFill>
                <a:latin typeface="Meiryo UI" panose="020B0604030504040204" pitchFamily="50" charset="-128"/>
                <a:ea typeface="Meiryo UI" panose="020B0604030504040204" pitchFamily="50" charset="-128"/>
              </a:rPr>
              <a:t>社とは、販売およびサポートに関するパートナーシップを結んでいます。</a:t>
            </a:r>
          </a:p>
        </p:txBody>
      </p:sp>
      <p:pic>
        <p:nvPicPr>
          <p:cNvPr id="286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2941226"/>
            <a:ext cx="132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8463" y="3323704"/>
            <a:ext cx="8664575" cy="646112"/>
          </a:xfrm>
          <a:prstGeom prst="rect">
            <a:avLst/>
          </a:prstGeom>
        </p:spPr>
        <p:txBody>
          <a:bodyPr>
            <a:spAutoFit/>
          </a:bodyPr>
          <a:lstStyle/>
          <a:p>
            <a:pPr eaLnBrk="1" hangingPunct="1">
              <a:spcBef>
                <a:spcPts val="0"/>
              </a:spcBef>
              <a:spcAft>
                <a:spcPts val="0"/>
              </a:spcAft>
              <a:defRPr/>
            </a:pPr>
            <a:r>
              <a:rPr lang="en-US" sz="1200" dirty="0">
                <a:solidFill>
                  <a:srgbClr val="000000"/>
                </a:solidFill>
                <a:latin typeface="Meiryo UI" panose="020B0604030504040204" pitchFamily="50" charset="-128"/>
                <a:ea typeface="Meiryo UI" panose="020B0604030504040204" pitchFamily="50" charset="-128"/>
              </a:rPr>
              <a:t>ソーシャル・ペイメント・ソリューションで、銀行は、あらゆるソーシャル・プラットフォームやメッセージング・プラットフォームを通じて、ユーザーにピアツーピアの支払いオプションを提供することができます</a:t>
            </a:r>
            <a:r>
              <a:rPr lang="en-US" sz="1200" dirty="0" smtClean="0">
                <a:solidFill>
                  <a:srgbClr val="000000"/>
                </a:solidFill>
                <a:latin typeface="Meiryo UI" panose="020B0604030504040204" pitchFamily="50" charset="-128"/>
                <a:ea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rPr>
              <a:t>HIH</a:t>
            </a:r>
            <a:r>
              <a:rPr lang="ja-JP" altLang="en-US" sz="1200" dirty="0" smtClean="0">
                <a:solidFill>
                  <a:srgbClr val="000000"/>
                </a:solidFill>
                <a:latin typeface="Meiryo UI" panose="020B0604030504040204" pitchFamily="50" charset="-128"/>
                <a:ea typeface="Meiryo UI" panose="020B0604030504040204" pitchFamily="50" charset="-128"/>
              </a:rPr>
              <a:t>による</a:t>
            </a:r>
            <a:r>
              <a:rPr lang="en-US" sz="1200" dirty="0" err="1" smtClean="0">
                <a:solidFill>
                  <a:srgbClr val="000000"/>
                </a:solidFill>
                <a:latin typeface="Meiryo UI" panose="020B0604030504040204" pitchFamily="50" charset="-128"/>
                <a:ea typeface="Meiryo UI" panose="020B0604030504040204" pitchFamily="50" charset="-128"/>
              </a:rPr>
              <a:t>日本の戦略的</a:t>
            </a:r>
            <a:r>
              <a:rPr lang="en-US" sz="1200" dirty="0" err="1">
                <a:solidFill>
                  <a:srgbClr val="000000"/>
                </a:solidFill>
                <a:latin typeface="Meiryo UI" panose="020B0604030504040204" pitchFamily="50" charset="-128"/>
                <a:ea typeface="Meiryo UI" panose="020B0604030504040204" pitchFamily="50" charset="-128"/>
              </a:rPr>
              <a:t>・</a:t>
            </a:r>
            <a:r>
              <a:rPr lang="en-US" sz="1200" dirty="0" err="1" smtClean="0">
                <a:solidFill>
                  <a:srgbClr val="000000"/>
                </a:solidFill>
                <a:latin typeface="Meiryo UI" panose="020B0604030504040204" pitchFamily="50" charset="-128"/>
                <a:ea typeface="Meiryo UI" panose="020B0604030504040204" pitchFamily="50" charset="-128"/>
              </a:rPr>
              <a:t>金融的投資家</a:t>
            </a:r>
            <a:r>
              <a:rPr lang="ja-JP" altLang="en-US" sz="1200" dirty="0" err="1" smtClean="0">
                <a:solidFill>
                  <a:srgbClr val="000000"/>
                </a:solidFill>
                <a:latin typeface="Meiryo UI" panose="020B0604030504040204" pitchFamily="50" charset="-128"/>
                <a:ea typeface="Meiryo UI" panose="020B0604030504040204" pitchFamily="50" charset="-128"/>
              </a:rPr>
              <a:t>への</a:t>
            </a:r>
            <a:r>
              <a:rPr lang="ja-JP" altLang="en-US" sz="1200" dirty="0" smtClean="0">
                <a:solidFill>
                  <a:srgbClr val="000000"/>
                </a:solidFill>
                <a:latin typeface="Meiryo UI" panose="020B0604030504040204" pitchFamily="50" charset="-128"/>
                <a:ea typeface="Meiryo UI" panose="020B0604030504040204" pitchFamily="50" charset="-128"/>
              </a:rPr>
              <a:t>紹介により</a:t>
            </a:r>
            <a:r>
              <a:rPr lang="en-US" sz="1200" dirty="0" smtClean="0">
                <a:solidFill>
                  <a:srgbClr val="000000"/>
                </a:solidFill>
                <a:latin typeface="Meiryo UI" panose="020B0604030504040204" pitchFamily="50" charset="-128"/>
                <a:ea typeface="Meiryo UI" panose="020B0604030504040204" pitchFamily="50" charset="-128"/>
              </a:rPr>
              <a:t>、</a:t>
            </a:r>
            <a:r>
              <a:rPr lang="en-US" sz="1200" dirty="0">
                <a:solidFill>
                  <a:srgbClr val="000000"/>
                </a:solidFill>
                <a:latin typeface="Meiryo UI" panose="020B0604030504040204" pitchFamily="50" charset="-128"/>
                <a:ea typeface="Meiryo UI" panose="020B0604030504040204" pitchFamily="50" charset="-128"/>
              </a:rPr>
              <a:t>スタートアップ・アクセラレーターでありVCであるLegend </a:t>
            </a:r>
            <a:r>
              <a:rPr lang="en-US" sz="1200" dirty="0" err="1">
                <a:solidFill>
                  <a:srgbClr val="000000"/>
                </a:solidFill>
                <a:latin typeface="Meiryo UI" panose="020B0604030504040204" pitchFamily="50" charset="-128"/>
                <a:ea typeface="Meiryo UI" panose="020B0604030504040204" pitchFamily="50" charset="-128"/>
              </a:rPr>
              <a:t>Partners</a:t>
            </a:r>
            <a:r>
              <a:rPr lang="en-US" sz="1200" dirty="0" err="1" smtClean="0">
                <a:solidFill>
                  <a:srgbClr val="000000"/>
                </a:solidFill>
                <a:latin typeface="Meiryo UI" panose="020B0604030504040204" pitchFamily="50" charset="-128"/>
                <a:ea typeface="Meiryo UI" panose="020B0604030504040204" pitchFamily="50" charset="-128"/>
              </a:rPr>
              <a:t>が投資を行い、日本市場における成長パートナーとして活動してい</a:t>
            </a:r>
            <a:r>
              <a:rPr lang="ja-JP" altLang="en-US" sz="1200" dirty="0" smtClean="0">
                <a:solidFill>
                  <a:srgbClr val="000000"/>
                </a:solidFill>
                <a:latin typeface="Meiryo UI" panose="020B0604030504040204" pitchFamily="50" charset="-128"/>
                <a:ea typeface="Meiryo UI" panose="020B0604030504040204" pitchFamily="50" charset="-128"/>
              </a:rPr>
              <a:t>ま</a:t>
            </a:r>
            <a:r>
              <a:rPr lang="ja-JP" altLang="en-US" sz="1200" dirty="0">
                <a:solidFill>
                  <a:srgbClr val="000000"/>
                </a:solidFill>
                <a:latin typeface="Meiryo UI" panose="020B0604030504040204" pitchFamily="50" charset="-128"/>
                <a:ea typeface="Meiryo UI" panose="020B0604030504040204" pitchFamily="50" charset="-128"/>
              </a:rPr>
              <a:t>す</a:t>
            </a:r>
            <a:r>
              <a:rPr lang="en-US" sz="1200" dirty="0" smtClean="0">
                <a:solidFill>
                  <a:srgbClr val="000000"/>
                </a:solidFill>
                <a:latin typeface="Meiryo UI" panose="020B0604030504040204" pitchFamily="50" charset="-128"/>
                <a:ea typeface="Meiryo UI" panose="020B0604030504040204" pitchFamily="50" charset="-128"/>
              </a:rPr>
              <a:t>。</a:t>
            </a:r>
            <a:endParaRPr lang="en-US" sz="1200" dirty="0">
              <a:solidFill>
                <a:srgbClr val="000000"/>
              </a:solidFill>
              <a:latin typeface="Meiryo UI" panose="020B0604030504040204" pitchFamily="50" charset="-128"/>
              <a:ea typeface="Meiryo UI" panose="020B0604030504040204" pitchFamily="50" charset="-128"/>
            </a:endParaRPr>
          </a:p>
        </p:txBody>
      </p:sp>
      <p:pic>
        <p:nvPicPr>
          <p:cNvPr id="2867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4026393"/>
            <a:ext cx="157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8463" y="4433587"/>
            <a:ext cx="9561512" cy="646112"/>
          </a:xfrm>
          <a:prstGeom prst="rect">
            <a:avLst/>
          </a:prstGeom>
        </p:spPr>
        <p:txBody>
          <a:bodyPr>
            <a:spAutoFit/>
          </a:bodyPr>
          <a:lstStyle/>
          <a:p>
            <a:pPr eaLnBrk="1" hangingPunct="1">
              <a:spcBef>
                <a:spcPts val="0"/>
              </a:spcBef>
              <a:spcAft>
                <a:spcPts val="0"/>
              </a:spcAft>
              <a:defRPr/>
            </a:pPr>
            <a:r>
              <a:rPr lang="en-US" sz="1200" dirty="0">
                <a:solidFill>
                  <a:srgbClr val="000000"/>
                </a:solidFill>
                <a:latin typeface="Meiryo UI" panose="020B0604030504040204" pitchFamily="50" charset="-128"/>
                <a:ea typeface="Meiryo UI" panose="020B0604030504040204" pitchFamily="50" charset="-128"/>
              </a:rPr>
              <a:t>オプション取引のプロフェッショナルのためのSaaS型プラットフォームです。ビッグデータ基盤上でバックテストアルゴリズムを実行し、市場のアノマリーや市場機会をリアルタイムに発見します。HIHは、サムライのシード資金調達のために、アーリーステージの日本の戦略的投資家をアロケーションし、紹介することを支援しました。日本のマイクロファンドがイスラエルのスタートアップに投資するのは今回が初めてです。</a:t>
            </a:r>
          </a:p>
        </p:txBody>
      </p:sp>
      <p:pic>
        <p:nvPicPr>
          <p:cNvPr id="2868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16" y="1922169"/>
            <a:ext cx="157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5205" y="2238949"/>
            <a:ext cx="8837139" cy="646331"/>
          </a:xfrm>
          <a:prstGeom prst="rect">
            <a:avLst/>
          </a:prstGeom>
        </p:spPr>
        <p:txBody>
          <a:bodyPr wrap="square">
            <a:spAutoFit/>
          </a:bodyPr>
          <a:lstStyle/>
          <a:p>
            <a:pPr eaLnBrk="1" hangingPunct="1">
              <a:spcBef>
                <a:spcPts val="0"/>
              </a:spcBef>
              <a:spcAft>
                <a:spcPts val="0"/>
              </a:spcAft>
              <a:defRPr/>
            </a:pPr>
            <a:r>
              <a:rPr lang="en-US" sz="1200" dirty="0">
                <a:solidFill>
                  <a:srgbClr val="000000"/>
                </a:solidFill>
                <a:latin typeface="Meiryo UI" panose="020B0604030504040204" pitchFamily="50" charset="-128"/>
                <a:ea typeface="Meiryo UI" panose="020B0604030504040204" pitchFamily="50" charset="-128"/>
              </a:rPr>
              <a:t>人間のライターが様々なプロジェクトで時間を節約するのを支援するために、ユニークで高品質なコンテンツをゼロから作成するAIベースのスマートな技術を開発します。当社の紹介により、</a:t>
            </a:r>
            <a:r>
              <a:rPr lang="en-US" sz="1200" dirty="0" smtClean="0">
                <a:solidFill>
                  <a:srgbClr val="000000"/>
                </a:solidFill>
                <a:latin typeface="Meiryo UI" panose="020B0604030504040204" pitchFamily="50" charset="-128"/>
                <a:ea typeface="Meiryo UI" panose="020B0604030504040204" pitchFamily="50" charset="-128"/>
              </a:rPr>
              <a:t>日本の上場企業と日本の金融投資家がCLA</a:t>
            </a:r>
            <a:r>
              <a:rPr lang="en-US" sz="1200" dirty="0">
                <a:solidFill>
                  <a:srgbClr val="000000"/>
                </a:solidFill>
                <a:latin typeface="Meiryo UI" panose="020B0604030504040204" pitchFamily="50" charset="-128"/>
                <a:ea typeface="Meiryo UI" panose="020B0604030504040204" pitchFamily="50" charset="-128"/>
              </a:rPr>
              <a:t>資金調達に参加しました。今回の投資は</a:t>
            </a:r>
            <a:r>
              <a:rPr lang="en-US" sz="1200" dirty="0" smtClean="0">
                <a:solidFill>
                  <a:srgbClr val="000000"/>
                </a:solidFill>
                <a:latin typeface="Meiryo UI" panose="020B0604030504040204" pitchFamily="50" charset="-128"/>
                <a:ea typeface="Meiryo UI" panose="020B0604030504040204" pitchFamily="50" charset="-128"/>
              </a:rPr>
              <a:t>、</a:t>
            </a:r>
          </a:p>
          <a:p>
            <a:pPr eaLnBrk="1" hangingPunct="1">
              <a:spcBef>
                <a:spcPts val="0"/>
              </a:spcBef>
              <a:spcAft>
                <a:spcPts val="0"/>
              </a:spcAft>
              <a:defRPr/>
            </a:pPr>
            <a:r>
              <a:rPr lang="en-US" sz="1200" dirty="0" smtClean="0">
                <a:solidFill>
                  <a:srgbClr val="000000"/>
                </a:solidFill>
                <a:latin typeface="Meiryo UI" panose="020B0604030504040204" pitchFamily="50" charset="-128"/>
                <a:ea typeface="Meiryo UI" panose="020B0604030504040204" pitchFamily="50" charset="-128"/>
              </a:rPr>
              <a:t>日本企業がイスラエルでこの種の活動を行うのは初めてのことであり</a:t>
            </a:r>
            <a:r>
              <a:rPr lang="en-US" sz="1200" dirty="0">
                <a:solidFill>
                  <a:srgbClr val="000000"/>
                </a:solidFill>
                <a:latin typeface="Meiryo UI" panose="020B0604030504040204" pitchFamily="50" charset="-128"/>
                <a:ea typeface="Meiryo UI" panose="020B0604030504040204" pitchFamily="50" charset="-128"/>
              </a:rPr>
              <a:t>、日本市場でのArticoolo</a:t>
            </a:r>
            <a:r>
              <a:rPr lang="en-US" sz="1200" dirty="0" smtClean="0">
                <a:solidFill>
                  <a:srgbClr val="000000"/>
                </a:solidFill>
                <a:latin typeface="Meiryo UI" panose="020B0604030504040204" pitchFamily="50" charset="-128"/>
                <a:ea typeface="Meiryo UI" panose="020B0604030504040204" pitchFamily="50" charset="-128"/>
              </a:rPr>
              <a:t>製品の販売促進を目的とした戦略的なものです</a:t>
            </a:r>
            <a:r>
              <a:rPr lang="en-US" sz="1200" dirty="0">
                <a:solidFill>
                  <a:srgbClr val="000000"/>
                </a:solidFill>
                <a:latin typeface="Meiryo UI" panose="020B0604030504040204" pitchFamily="50" charset="-128"/>
                <a:ea typeface="Meiryo UI" panose="020B0604030504040204" pitchFamily="50" charset="-128"/>
              </a:rPr>
              <a:t>。</a:t>
            </a:r>
          </a:p>
        </p:txBody>
      </p:sp>
      <p:pic>
        <p:nvPicPr>
          <p:cNvPr id="28683" name="Picture 13" descr="https://finder.startupnationcentral.org/image_cloud/agora_b013d6cf-16b4-11eb-89fd-f103d7d80bae?w=240&amp;h=2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376" y="5192764"/>
            <a:ext cx="46754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8463" y="5636030"/>
            <a:ext cx="9496425" cy="646113"/>
          </a:xfrm>
          <a:prstGeom prst="rect">
            <a:avLst/>
          </a:prstGeom>
          <a:noFill/>
        </p:spPr>
        <p:txBody>
          <a:bodyPr>
            <a:spAutoFit/>
          </a:bodyPr>
          <a:lstStyle/>
          <a:p>
            <a:pPr>
              <a:defRPr/>
            </a:pPr>
            <a:r>
              <a:rPr lang="en-US" sz="1200" dirty="0">
                <a:solidFill>
                  <a:srgbClr val="000000"/>
                </a:solidFill>
                <a:latin typeface="Meiryo UI" panose="020B0604030504040204" pitchFamily="50" charset="-128"/>
                <a:ea typeface="Meiryo UI" panose="020B0604030504040204" pitchFamily="50" charset="-128"/>
              </a:rPr>
              <a:t>Agoraは、不動産GPおよびLP向けに、投資家ポータルを統合したオールインワンの投資管理プラットフォームを提供しています。このソリューションは、バックオフィス業務を自動化することで、企業がより多くの資金を調達・保全し、投資家の満足度を高め、マーケティング活動を強化するための高度な調査・報告ツールを提供することを目的としています。HIHは、日本からの投資をシード段階で助言・管理しました。</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525" y="620713"/>
            <a:ext cx="10728325" cy="769937"/>
          </a:xfrm>
          <a:prstGeom prst="rect">
            <a:avLst/>
          </a:prstGeom>
        </p:spPr>
        <p:txBody>
          <a:bodyPr>
            <a:spAutoFit/>
          </a:bodyPr>
          <a:lstStyle/>
          <a:p>
            <a:pPr fontAlgn="auto">
              <a:spcBef>
                <a:spcPts val="0"/>
              </a:spcBef>
              <a:spcAft>
                <a:spcPts val="0"/>
              </a:spcAft>
              <a:defRPr/>
            </a:pPr>
            <a:r>
              <a:rPr lang="en-US" altLang="he-IL" sz="4400" b="1" dirty="0" err="1" smtClean="0">
                <a:solidFill>
                  <a:srgbClr val="006666"/>
                </a:solidFill>
                <a:latin typeface="Meiryo UI" panose="020B0604030504040204" pitchFamily="50" charset="-128"/>
                <a:ea typeface="Meiryo UI" panose="020B0604030504040204" pitchFamily="50" charset="-128"/>
              </a:rPr>
              <a:t>IT</a:t>
            </a:r>
            <a:r>
              <a:rPr lang="en-US" altLang="he-IL" sz="4400" b="1" dirty="0" err="1">
                <a:solidFill>
                  <a:srgbClr val="006666"/>
                </a:solidFill>
                <a:latin typeface="Meiryo UI" panose="020B0604030504040204" pitchFamily="50" charset="-128"/>
                <a:ea typeface="Meiryo UI" panose="020B0604030504040204" pitchFamily="50" charset="-128"/>
              </a:rPr>
              <a:t>＆</a:t>
            </a:r>
            <a:r>
              <a:rPr lang="en-US" altLang="he-IL" sz="4400" b="1" dirty="0" err="1" smtClean="0">
                <a:solidFill>
                  <a:srgbClr val="006666"/>
                </a:solidFill>
                <a:latin typeface="Meiryo UI" panose="020B0604030504040204" pitchFamily="50" charset="-128"/>
                <a:ea typeface="Meiryo UI" panose="020B0604030504040204" pitchFamily="50" charset="-128"/>
              </a:rPr>
              <a:t>コミュニケーション</a:t>
            </a:r>
            <a:r>
              <a:rPr lang="ja-JP" altLang="en-US" sz="4400" b="1" dirty="0" smtClean="0">
                <a:solidFill>
                  <a:srgbClr val="006666"/>
                </a:solidFill>
                <a:latin typeface="Meiryo UI" panose="020B0604030504040204" pitchFamily="50" charset="-128"/>
                <a:ea typeface="Meiryo UI" panose="020B0604030504040204" pitchFamily="50" charset="-128"/>
              </a:rPr>
              <a:t>分野実績</a:t>
            </a:r>
            <a:endParaRPr lang="en-US" altLang="he-IL" sz="4400" b="1" dirty="0">
              <a:solidFill>
                <a:srgbClr val="006666"/>
              </a:solidFill>
              <a:latin typeface="Meiryo UI" panose="020B0604030504040204" pitchFamily="50" charset="-128"/>
              <a:ea typeface="Meiryo UI" panose="020B0604030504040204" pitchFamily="50" charset="-128"/>
            </a:endParaRPr>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2703513"/>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63" y="3699766"/>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1614917"/>
            <a:ext cx="2131045" cy="43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6"/>
          <p:cNvSpPr txBox="1">
            <a:spLocks noChangeArrowheads="1"/>
          </p:cNvSpPr>
          <p:nvPr/>
        </p:nvSpPr>
        <p:spPr bwMode="auto">
          <a:xfrm>
            <a:off x="476250" y="3019425"/>
            <a:ext cx="8424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00" dirty="0">
                <a:latin typeface="Meiryo UI" panose="020B0604030504040204" pitchFamily="50" charset="-128"/>
                <a:ea typeface="Meiryo UI" panose="020B0604030504040204" pitchFamily="50" charset="-128"/>
              </a:rPr>
              <a:t>Faception社は、コンピュータビジョンと機械学習技術によって顔画像を分析し、リアルタイムで自動的に個性を明らかにする顔面パーソナリティプロファイリング企業です。 </a:t>
            </a:r>
          </a:p>
        </p:txBody>
      </p:sp>
      <p:sp>
        <p:nvSpPr>
          <p:cNvPr id="29703" name="TextBox 7"/>
          <p:cNvSpPr txBox="1">
            <a:spLocks noChangeArrowheads="1"/>
          </p:cNvSpPr>
          <p:nvPr/>
        </p:nvSpPr>
        <p:spPr bwMode="auto">
          <a:xfrm>
            <a:off x="476250" y="1970088"/>
            <a:ext cx="9178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00" dirty="0">
                <a:latin typeface="Meiryo UI" panose="020B0604030504040204" pitchFamily="50" charset="-128"/>
                <a:ea typeface="Meiryo UI" panose="020B0604030504040204" pitchFamily="50" charset="-128"/>
              </a:rPr>
              <a:t>Deep Instinct社は、人工知能の深層学習をサイバーセキュリティに応用した初めての企業です。ディープラーニングの予測機能を活用したDeep </a:t>
            </a:r>
            <a:r>
              <a:rPr lang="en-US" altLang="en-US" sz="1300" dirty="0" err="1">
                <a:latin typeface="Meiryo UI" panose="020B0604030504040204" pitchFamily="50" charset="-128"/>
                <a:ea typeface="Meiryo UI" panose="020B0604030504040204" pitchFamily="50" charset="-128"/>
              </a:rPr>
              <a:t>Instinct社のオンデバイスソリューションは、ゼロデイ脅威やAPT攻撃を比類のない精度で防御します</a:t>
            </a:r>
            <a:r>
              <a:rPr lang="en-US" altLang="en-US" sz="1300" dirty="0">
                <a:latin typeface="Meiryo UI" panose="020B0604030504040204" pitchFamily="50" charset="-128"/>
                <a:ea typeface="Meiryo UI" panose="020B0604030504040204" pitchFamily="50" charset="-128"/>
              </a:rPr>
              <a:t>。 </a:t>
            </a:r>
          </a:p>
        </p:txBody>
      </p:sp>
      <p:sp>
        <p:nvSpPr>
          <p:cNvPr id="29704" name="TextBox 8"/>
          <p:cNvSpPr txBox="1">
            <a:spLocks noChangeArrowheads="1"/>
          </p:cNvSpPr>
          <p:nvPr/>
        </p:nvSpPr>
        <p:spPr bwMode="auto">
          <a:xfrm>
            <a:off x="476250" y="4082695"/>
            <a:ext cx="9001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00" dirty="0">
                <a:latin typeface="Meiryo UI" panose="020B0604030504040204" pitchFamily="50" charset="-128"/>
                <a:ea typeface="Meiryo UI" panose="020B0604030504040204" pitchFamily="50" charset="-128"/>
              </a:rPr>
              <a:t>Votiroは、外部からのサイバー攻撃から企業を守るための独自のセキュリティソフトウェアソリューションを開発し、ライセンス供与しています。同社は、すべての受信ファイルと電子メールメッセージにアクティブなクレンジングプロセスを適用し、シグネチャを検出することなく未公開のエクスプロイトを無力化します。</a:t>
            </a:r>
          </a:p>
        </p:txBody>
      </p:sp>
      <p:pic>
        <p:nvPicPr>
          <p:cNvPr id="2970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58" y="4976079"/>
            <a:ext cx="154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2"/>
          <p:cNvSpPr>
            <a:spLocks noChangeArrowheads="1"/>
          </p:cNvSpPr>
          <p:nvPr/>
        </p:nvSpPr>
        <p:spPr bwMode="auto">
          <a:xfrm>
            <a:off x="476250" y="5326916"/>
            <a:ext cx="940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a:solidFill>
                  <a:srgbClr val="000000"/>
                </a:solidFill>
                <a:latin typeface="Meiryo UI" panose="020B0604030504040204" pitchFamily="50" charset="-128"/>
                <a:ea typeface="Meiryo UI" panose="020B0604030504040204" pitchFamily="50" charset="-128"/>
              </a:rPr>
              <a:t>セキュリティチームがインシデント対応時間を数分に短縮し、ビジネスの継続性に影響を与えずに攻撃を修復し、将来の攻撃に対する防御力を強化するために設計された、先制的なインシデント対応プラットフォームを提供します。丸紅ITソリューションズの評価とSECDOとのエンゲージメントについては、HIHが初期化して対応しました。丸紅は、日本の顧客に提供する革新的なエンドポイント・セキュリティ・ソリューションに関心を持っており、</a:t>
            </a:r>
            <a:r>
              <a:rPr lang="en-US" altLang="en-US" sz="1200" dirty="0" smtClean="0">
                <a:solidFill>
                  <a:srgbClr val="000000"/>
                </a:solidFill>
                <a:latin typeface="Meiryo UI" panose="020B0604030504040204" pitchFamily="50" charset="-128"/>
                <a:ea typeface="Meiryo UI" panose="020B0604030504040204" pitchFamily="50" charset="-128"/>
              </a:rPr>
              <a:t>そのニーズを満たすためにはセックドが最適であると考</a:t>
            </a:r>
            <a:r>
              <a:rPr lang="ja-JP" altLang="en-US" sz="1200" dirty="0" smtClean="0">
                <a:solidFill>
                  <a:srgbClr val="000000"/>
                </a:solidFill>
                <a:latin typeface="Meiryo UI" panose="020B0604030504040204" pitchFamily="50" charset="-128"/>
                <a:ea typeface="Meiryo UI" panose="020B0604030504040204" pitchFamily="50" charset="-128"/>
              </a:rPr>
              <a:t>えました</a:t>
            </a:r>
            <a:r>
              <a:rPr lang="en-US" altLang="en-US" sz="1200" dirty="0" smtClean="0">
                <a:solidFill>
                  <a:srgbClr val="000000"/>
                </a:solidFill>
                <a:latin typeface="Meiryo UI" panose="020B0604030504040204" pitchFamily="50" charset="-128"/>
                <a:ea typeface="Meiryo UI" panose="020B0604030504040204" pitchFamily="50" charset="-128"/>
              </a:rPr>
              <a:t>。</a:t>
            </a:r>
            <a:r>
              <a:rPr lang="en-US" altLang="en-US" sz="1200" dirty="0" err="1">
                <a:solidFill>
                  <a:srgbClr val="000000"/>
                </a:solidFill>
                <a:latin typeface="Meiryo UI" panose="020B0604030504040204" pitchFamily="50" charset="-128"/>
                <a:ea typeface="Meiryo UI" panose="020B0604030504040204" pitchFamily="50" charset="-128"/>
              </a:rPr>
              <a:t>その後の交渉を経て、丸紅はセキドと販売代理店契約を結びました</a:t>
            </a:r>
            <a:r>
              <a:rPr lang="en-US" altLang="en-US" sz="1200" dirty="0">
                <a:solidFill>
                  <a:srgbClr val="000000"/>
                </a:solidFill>
                <a:latin typeface="Meiryo UI" panose="020B0604030504040204" pitchFamily="50" charset="-128"/>
                <a:ea typeface="Meiryo UI" panose="020B0604030504040204" pitchFamily="50" charset="-128"/>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95325" y="188913"/>
            <a:ext cx="10515600" cy="1325562"/>
          </a:xfrm>
        </p:spPr>
        <p:txBody>
          <a:bodyPr/>
          <a:lstStyle/>
          <a:p>
            <a:r>
              <a:rPr lang="ja-JP" altLang="en-US" b="1" dirty="0" smtClean="0">
                <a:solidFill>
                  <a:srgbClr val="006666"/>
                </a:solidFill>
                <a:latin typeface="Meiryo UI" panose="020B0604030504040204" pitchFamily="50" charset="-128"/>
                <a:ea typeface="Meiryo UI" panose="020B0604030504040204" pitchFamily="50" charset="-128"/>
              </a:rPr>
              <a:t>スカウティングサービス</a:t>
            </a:r>
            <a:endParaRPr lang="en-US" altLang="en-US" b="1" dirty="0" smtClean="0">
              <a:solidFill>
                <a:srgbClr val="006666"/>
              </a:solidFill>
              <a:latin typeface="Meiryo UI" panose="020B0604030504040204" pitchFamily="50" charset="-128"/>
              <a:ea typeface="Meiryo UI" panose="020B0604030504040204" pitchFamily="50" charset="-128"/>
            </a:endParaRPr>
          </a:p>
        </p:txBody>
      </p:sp>
      <p:sp>
        <p:nvSpPr>
          <p:cNvPr id="30723" name="TextBox 2"/>
          <p:cNvSpPr txBox="1">
            <a:spLocks noChangeArrowheads="1"/>
          </p:cNvSpPr>
          <p:nvPr/>
        </p:nvSpPr>
        <p:spPr bwMode="auto">
          <a:xfrm>
            <a:off x="334961" y="1780382"/>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ja-JP" altLang="en-US" sz="1800" b="1" dirty="0" smtClean="0">
                <a:latin typeface="Meiryo UI" panose="020B0604030504040204" pitchFamily="50" charset="-128"/>
                <a:ea typeface="Meiryo UI" panose="020B0604030504040204" pitchFamily="50" charset="-128"/>
              </a:rPr>
              <a:t>総合商社</a:t>
            </a:r>
            <a:endParaRPr lang="en-US" altLang="en-US" sz="1800" b="1" dirty="0">
              <a:latin typeface="Meiryo UI" panose="020B0604030504040204" pitchFamily="50" charset="-128"/>
              <a:ea typeface="Meiryo UI" panose="020B0604030504040204" pitchFamily="50" charset="-128"/>
            </a:endParaRPr>
          </a:p>
        </p:txBody>
      </p:sp>
      <p:sp>
        <p:nvSpPr>
          <p:cNvPr id="30724" name="TextBox 3"/>
          <p:cNvSpPr txBox="1">
            <a:spLocks noChangeArrowheads="1"/>
          </p:cNvSpPr>
          <p:nvPr/>
        </p:nvSpPr>
        <p:spPr bwMode="auto">
          <a:xfrm>
            <a:off x="334963" y="3048000"/>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Meiryo UI" panose="020B0604030504040204" pitchFamily="50" charset="-128"/>
                <a:ea typeface="Meiryo UI" panose="020B0604030504040204" pitchFamily="50" charset="-128"/>
              </a:rPr>
              <a:t>ライフサイエンス</a:t>
            </a:r>
            <a:endParaRPr lang="en-US" altLang="en-US" sz="1800">
              <a:latin typeface="Meiryo UI" panose="020B0604030504040204" pitchFamily="50" charset="-128"/>
              <a:ea typeface="Meiryo UI" panose="020B0604030504040204" pitchFamily="50" charset="-128"/>
            </a:endParaRPr>
          </a:p>
        </p:txBody>
      </p:sp>
      <p:sp>
        <p:nvSpPr>
          <p:cNvPr id="30725" name="TextBox 4"/>
          <p:cNvSpPr txBox="1">
            <a:spLocks noChangeArrowheads="1"/>
          </p:cNvSpPr>
          <p:nvPr/>
        </p:nvSpPr>
        <p:spPr bwMode="auto">
          <a:xfrm>
            <a:off x="407988" y="4616618"/>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dirty="0" err="1">
                <a:latin typeface="Meiryo UI" panose="020B0604030504040204" pitchFamily="50" charset="-128"/>
                <a:ea typeface="Meiryo UI" panose="020B0604030504040204" pitchFamily="50" charset="-128"/>
              </a:rPr>
              <a:t>IT企業</a:t>
            </a:r>
            <a:endParaRPr lang="en-US" altLang="en-US" sz="1800" dirty="0">
              <a:latin typeface="Meiryo UI" panose="020B0604030504040204" pitchFamily="50" charset="-128"/>
              <a:ea typeface="Meiryo UI" panose="020B0604030504040204" pitchFamily="50" charset="-128"/>
            </a:endParaRPr>
          </a:p>
        </p:txBody>
      </p:sp>
      <p:pic>
        <p:nvPicPr>
          <p:cNvPr id="30726" name="Picture 7" descr="Les Hénokiens - Association internationale d&amp;#39;entreprises familiales au  moins bicentenaires"/>
          <p:cNvPicPr>
            <a:picLocks noChangeAspect="1" noChangeArrowheads="1"/>
          </p:cNvPicPr>
          <p:nvPr/>
        </p:nvPicPr>
        <p:blipFill>
          <a:blip r:embed="rId2">
            <a:extLst>
              <a:ext uri="{28A0092B-C50C-407E-A947-70E740481C1C}">
                <a14:useLocalDpi xmlns:a14="http://schemas.microsoft.com/office/drawing/2010/main" val="0"/>
              </a:ext>
            </a:extLst>
          </a:blip>
          <a:srcRect t="44997" b="31129"/>
          <a:stretch>
            <a:fillRect/>
          </a:stretch>
        </p:blipFill>
        <p:spPr bwMode="auto">
          <a:xfrm>
            <a:off x="407988" y="2228850"/>
            <a:ext cx="22669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983163"/>
            <a:ext cx="15414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arrow"/>
          <p:cNvPicPr>
            <a:picLocks noChangeAspect="1" noChangeArrowheads="1"/>
          </p:cNvPicPr>
          <p:nvPr/>
        </p:nvPicPr>
        <p:blipFill>
          <a:blip r:embed="rId4">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a:fillRect/>
          </a:stretch>
        </p:blipFill>
        <p:spPr bwMode="auto">
          <a:xfrm>
            <a:off x="334961" y="5741838"/>
            <a:ext cx="2075403" cy="529299"/>
          </a:xfrm>
          <a:prstGeom prst="rect">
            <a:avLst/>
          </a:prstGeom>
          <a:noFill/>
          <a:extLst>
            <a:ext uri="{909E8E84-426E-40DD-AFC4-6F175D3DCCD1}">
              <a14:hiddenFill xmlns:a14="http://schemas.microsoft.com/office/drawing/2010/main">
                <a:solidFill>
                  <a:srgbClr val="FFFFFF"/>
                </a:solidFill>
              </a14:hiddenFill>
            </a:ext>
          </a:extLst>
        </p:spPr>
      </p:pic>
      <p:pic>
        <p:nvPicPr>
          <p:cNvPr id="307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4983163"/>
            <a:ext cx="11906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descr="Nissho Iwai Corporation - Crunchbase Company Profile &amp;amp; Funding"/>
          <p:cNvPicPr>
            <a:picLocks noChangeAspect="1" noChangeArrowheads="1"/>
          </p:cNvPicPr>
          <p:nvPr/>
        </p:nvPicPr>
        <p:blipFill>
          <a:blip r:embed="rId6">
            <a:extLst>
              <a:ext uri="{28A0092B-C50C-407E-A947-70E740481C1C}">
                <a14:useLocalDpi xmlns:a14="http://schemas.microsoft.com/office/drawing/2010/main" val="0"/>
              </a:ext>
            </a:extLst>
          </a:blip>
          <a:srcRect l="16879" t="38663" r="18153" b="37712"/>
          <a:stretch>
            <a:fillRect/>
          </a:stretch>
        </p:blipFill>
        <p:spPr bwMode="auto">
          <a:xfrm>
            <a:off x="2857500" y="2157413"/>
            <a:ext cx="15843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3" descr="Marube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763" y="2306638"/>
            <a:ext cx="2771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02588" y="1982788"/>
            <a:ext cx="80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9" descr="Olympus Corporat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988" y="3765550"/>
            <a:ext cx="20875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1" descr="Century Medical,In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3767138"/>
            <a:ext cx="26304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3" descr="ASAHI INTECC CO., LT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5638" y="3765550"/>
            <a:ext cx="28305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9" descr="jpn.nec.com/img/top/nec_ci.png"/>
          <p:cNvPicPr>
            <a:picLocks noChangeAspect="1" noChangeArrowheads="1"/>
          </p:cNvPicPr>
          <p:nvPr/>
        </p:nvPicPr>
        <p:blipFill>
          <a:blip r:embed="rId12" cstate="print">
            <a:extLst>
              <a:ext uri="{28A0092B-C50C-407E-A947-70E740481C1C}">
                <a14:useLocalDpi xmlns:a14="http://schemas.microsoft.com/office/drawing/2010/main" val="0"/>
              </a:ext>
            </a:extLst>
          </a:blip>
          <a:srcRect t="32968" b="34065"/>
          <a:stretch>
            <a:fillRect/>
          </a:stretch>
        </p:blipFill>
        <p:spPr bwMode="auto">
          <a:xfrm>
            <a:off x="3589338" y="5746750"/>
            <a:ext cx="1660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31" descr="Fujits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43700" y="4949825"/>
            <a:ext cx="13700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43700" y="5741988"/>
            <a:ext cx="12557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7638" y="326771"/>
            <a:ext cx="9936162" cy="1325563"/>
          </a:xfrm>
        </p:spPr>
        <p:txBody>
          <a:bodyPr>
            <a:normAutofit/>
          </a:bodyPr>
          <a:lstStyle/>
          <a:p>
            <a:pPr algn="ctr" eaLnBrk="1" hangingPunct="1">
              <a:defRPr/>
            </a:pPr>
            <a:r>
              <a:rPr lang="he-IL" altLang="ja-JP" sz="3600" b="1" i="1" dirty="0" smtClean="0">
                <a:solidFill>
                  <a:srgbClr val="203864"/>
                </a:solidFill>
                <a:effectLst>
                  <a:outerShdw blurRad="38100" dist="38100" dir="2700000" algn="tl">
                    <a:srgbClr val="C0C0C0"/>
                  </a:outerShdw>
                </a:effectLst>
                <a:latin typeface="Meiryo UI" panose="020B0604030504040204" pitchFamily="50" charset="-128"/>
                <a:ea typeface="Meiryo UI" panose="020B0604030504040204" pitchFamily="50" charset="-128"/>
                <a:cs typeface="Arial" panose="020B0604020202020204" pitchFamily="34" charset="0"/>
              </a:rPr>
              <a:t>תודה רבה</a:t>
            </a:r>
            <a:r>
              <a:rPr lang="ja-JP" altLang="en-US" sz="3600" b="1" i="1" dirty="0" smtClean="0">
                <a:solidFill>
                  <a:srgbClr val="203864"/>
                </a:solidFill>
                <a:effectLst>
                  <a:outerShdw blurRad="38100" dist="38100" dir="2700000" algn="tl">
                    <a:srgbClr val="C0C0C0"/>
                  </a:outerShdw>
                </a:effectLst>
                <a:latin typeface="Meiryo UI" panose="020B0604030504040204" pitchFamily="50" charset="-128"/>
                <a:ea typeface="Meiryo UI" panose="020B0604030504040204" pitchFamily="50" charset="-128"/>
                <a:cs typeface="Arial" panose="020B0604020202020204" pitchFamily="34" charset="0"/>
              </a:rPr>
              <a:t>ありがとうございます</a:t>
            </a:r>
            <a:r>
              <a:rPr lang="he-IL" altLang="ja-JP" sz="3600" b="1" i="1" dirty="0" smtClean="0">
                <a:solidFill>
                  <a:srgbClr val="203864"/>
                </a:solidFill>
                <a:effectLst>
                  <a:outerShdw blurRad="38100" dist="38100" dir="2700000" algn="tl">
                    <a:srgbClr val="C0C0C0"/>
                  </a:outerShdw>
                </a:effectLst>
                <a:latin typeface="Meiryo UI" panose="020B0604030504040204" pitchFamily="50" charset="-128"/>
                <a:ea typeface="Meiryo UI" panose="020B0604030504040204" pitchFamily="50" charset="-128"/>
                <a:cs typeface="Arial" panose="020B0604020202020204" pitchFamily="34" charset="0"/>
              </a:rPr>
              <a:t>、Thank You</a:t>
            </a: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1749"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18086"/>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2"/>
          <p:cNvSpPr txBox="1">
            <a:spLocks noChangeArrowheads="1"/>
          </p:cNvSpPr>
          <p:nvPr/>
        </p:nvSpPr>
        <p:spPr bwMode="auto">
          <a:xfrm>
            <a:off x="1441944" y="2204864"/>
            <a:ext cx="33829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US" altLang="en-US" sz="1800" dirty="0" smtClean="0">
                <a:solidFill>
                  <a:schemeClr val="accent1">
                    <a:lumMod val="50000"/>
                  </a:schemeClr>
                </a:solidFill>
              </a:rPr>
              <a:t>8 Hamada Street, P.O. Box 4103Herzliya Pituach, 46140</a:t>
            </a:r>
            <a:br>
              <a:rPr lang="en-US" altLang="en-US" sz="1800" dirty="0" smtClean="0">
                <a:solidFill>
                  <a:schemeClr val="accent1">
                    <a:lumMod val="50000"/>
                  </a:schemeClr>
                </a:solidFill>
              </a:rPr>
            </a:br>
            <a:r>
              <a:rPr lang="en-US" altLang="en-US" sz="1800" dirty="0" smtClean="0">
                <a:solidFill>
                  <a:schemeClr val="accent1">
                    <a:lumMod val="50000"/>
                  </a:schemeClr>
                </a:solidFill>
              </a:rPr>
              <a:t/>
            </a:r>
            <a:br>
              <a:rPr lang="en-US" altLang="en-US" sz="1800" dirty="0" smtClean="0">
                <a:solidFill>
                  <a:schemeClr val="accent1">
                    <a:lumMod val="50000"/>
                  </a:schemeClr>
                </a:solidFill>
              </a:rPr>
            </a:br>
            <a:endParaRPr lang="en-US" altLang="en-US" sz="1800" dirty="0" smtClean="0">
              <a:solidFill>
                <a:schemeClr val="accent1">
                  <a:lumMod val="50000"/>
                </a:schemeClr>
              </a:solidFill>
            </a:endParaRPr>
          </a:p>
          <a:p>
            <a:pPr>
              <a:lnSpc>
                <a:spcPct val="100000"/>
              </a:lnSpc>
              <a:spcBef>
                <a:spcPct val="0"/>
              </a:spcBef>
              <a:buFontTx/>
              <a:buNone/>
              <a:defRPr/>
            </a:pPr>
            <a:r>
              <a:rPr lang="en-US" altLang="en-US" sz="1800" dirty="0" smtClean="0">
                <a:solidFill>
                  <a:schemeClr val="accent1">
                    <a:lumMod val="50000"/>
                  </a:schemeClr>
                </a:solidFill>
              </a:rPr>
              <a:t>イスラエル</a:t>
            </a:r>
          </a:p>
          <a:p>
            <a:pPr>
              <a:lnSpc>
                <a:spcPct val="100000"/>
              </a:lnSpc>
              <a:spcBef>
                <a:spcPct val="0"/>
              </a:spcBef>
              <a:buFontTx/>
              <a:buNone/>
              <a:defRPr/>
            </a:pPr>
            <a:r>
              <a:rPr lang="en-US" altLang="en-US" sz="1800" dirty="0" smtClean="0">
                <a:solidFill>
                  <a:schemeClr val="accent1">
                    <a:lumMod val="50000"/>
                  </a:schemeClr>
                </a:solidFill>
              </a:rPr>
              <a:t>+972-9-955-0560</a:t>
            </a:r>
            <a:br>
              <a:rPr lang="en-US" altLang="en-US" sz="1800" dirty="0" smtClean="0">
                <a:solidFill>
                  <a:schemeClr val="accent1">
                    <a:lumMod val="50000"/>
                  </a:schemeClr>
                </a:solidFill>
              </a:rPr>
            </a:b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r>
              <a:rPr lang="en-US" altLang="en-US" sz="1800" dirty="0" smtClean="0">
                <a:solidFill>
                  <a:schemeClr val="accent1">
                    <a:lumMod val="50000"/>
                  </a:schemeClr>
                </a:solidFill>
              </a:rPr>
              <a:t>+81-90-6541-3006</a:t>
            </a: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r>
              <a:rPr lang="en-US" altLang="en-US" sz="1800" dirty="0" smtClean="0">
                <a:solidFill>
                  <a:schemeClr val="accent1">
                    <a:lumMod val="50000"/>
                  </a:schemeClr>
                </a:solidFill>
              </a:rPr>
              <a:t>Sec@Harel-Hertz.com</a:t>
            </a:r>
            <a:br>
              <a:rPr lang="en-US" altLang="en-US" sz="1800" dirty="0" smtClean="0">
                <a:solidFill>
                  <a:schemeClr val="accent1">
                    <a:lumMod val="50000"/>
                  </a:schemeClr>
                </a:solidFill>
              </a:rPr>
            </a:b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r>
              <a:rPr lang="en-US" altLang="en-US" sz="1800" dirty="0" smtClean="0">
                <a:solidFill>
                  <a:schemeClr val="accent1">
                    <a:lumMod val="50000"/>
                  </a:schemeClr>
                </a:solidFill>
                <a:hlinkClick r:id="rId4"/>
              </a:rPr>
              <a:t>https://www.harel-hertz.com/</a:t>
            </a: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p:txBody>
      </p:sp>
      <p:sp>
        <p:nvSpPr>
          <p:cNvPr id="39943" name="TextBox 3"/>
          <p:cNvSpPr txBox="1">
            <a:spLocks noChangeArrowheads="1"/>
          </p:cNvSpPr>
          <p:nvPr/>
        </p:nvSpPr>
        <p:spPr bwMode="auto">
          <a:xfrm>
            <a:off x="4835524" y="2142871"/>
            <a:ext cx="450083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US" altLang="en-US" sz="1800" dirty="0" smtClean="0">
                <a:solidFill>
                  <a:schemeClr val="accent1">
                    <a:lumMod val="50000"/>
                  </a:schemeClr>
                </a:solidFill>
              </a:rPr>
              <a:t>芝公園1-6-7 住友不動産ランドマーク4F</a:t>
            </a:r>
          </a:p>
          <a:p>
            <a:pPr>
              <a:lnSpc>
                <a:spcPct val="100000"/>
              </a:lnSpc>
              <a:spcBef>
                <a:spcPct val="0"/>
              </a:spcBef>
              <a:buFontTx/>
              <a:buNone/>
              <a:defRPr/>
            </a:pPr>
            <a:r>
              <a:rPr lang="en-US" altLang="en-US" sz="1800" dirty="0" smtClean="0">
                <a:solidFill>
                  <a:schemeClr val="accent1">
                    <a:lumMod val="50000"/>
                  </a:schemeClr>
                </a:solidFill>
              </a:rPr>
              <a:t>105-0011 </a:t>
            </a:r>
            <a:r>
              <a:rPr lang="en-US" altLang="en-US" sz="1800" dirty="0" err="1" smtClean="0">
                <a:solidFill>
                  <a:schemeClr val="accent1">
                    <a:lumMod val="50000"/>
                  </a:schemeClr>
                </a:solidFill>
              </a:rPr>
              <a:t>東京都港区</a:t>
            </a: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r>
              <a:rPr lang="en-US" altLang="en-US" sz="1800" dirty="0" smtClean="0">
                <a:solidFill>
                  <a:schemeClr val="accent1">
                    <a:lumMod val="50000"/>
                  </a:schemeClr>
                </a:solidFill>
              </a:rPr>
              <a:t>+81-3-5408-7850</a:t>
            </a: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r>
              <a:rPr lang="en-US" altLang="en-US" sz="1800" dirty="0" smtClean="0">
                <a:solidFill>
                  <a:schemeClr val="accent1">
                    <a:lumMod val="50000"/>
                  </a:schemeClr>
                </a:solidFill>
              </a:rPr>
              <a:t>+81-3-5408-7842</a:t>
            </a:r>
          </a:p>
          <a:p>
            <a:pPr>
              <a:lnSpc>
                <a:spcPct val="100000"/>
              </a:lnSpc>
              <a:spcBef>
                <a:spcPct val="0"/>
              </a:spcBef>
              <a:buFontTx/>
              <a:buNone/>
              <a:defRPr/>
            </a:pPr>
            <a:endParaRPr lang="en-US" altLang="en-US" sz="1800" dirty="0" smtClean="0">
              <a:solidFill>
                <a:schemeClr val="accent1">
                  <a:lumMod val="50000"/>
                </a:schemeClr>
              </a:solidFill>
            </a:endParaRPr>
          </a:p>
          <a:p>
            <a:pPr>
              <a:lnSpc>
                <a:spcPct val="100000"/>
              </a:lnSpc>
              <a:spcBef>
                <a:spcPct val="0"/>
              </a:spcBef>
              <a:buFontTx/>
              <a:buNone/>
              <a:defRPr/>
            </a:pPr>
            <a:endParaRPr lang="en-US" altLang="en-US" sz="1800" u="sng" dirty="0" smtClean="0">
              <a:solidFill>
                <a:schemeClr val="accent1">
                  <a:lumMod val="50000"/>
                </a:schemeClr>
              </a:solidFill>
            </a:endParaRPr>
          </a:p>
          <a:p>
            <a:pPr>
              <a:lnSpc>
                <a:spcPct val="100000"/>
              </a:lnSpc>
              <a:spcBef>
                <a:spcPct val="0"/>
              </a:spcBef>
              <a:buFontTx/>
              <a:buNone/>
              <a:defRPr/>
            </a:pPr>
            <a:endParaRPr lang="en-US" altLang="en-US" sz="1800" dirty="0" smtClean="0">
              <a:solidFill>
                <a:schemeClr val="accent1">
                  <a:lumMod val="50000"/>
                </a:schemeClr>
              </a:solidFill>
            </a:endParaRPr>
          </a:p>
        </p:txBody>
      </p:sp>
      <p:grpSp>
        <p:nvGrpSpPr>
          <p:cNvPr id="39944" name="Google Shape;10901;p81"/>
          <p:cNvGrpSpPr>
            <a:grpSpLocks/>
          </p:cNvGrpSpPr>
          <p:nvPr/>
        </p:nvGrpSpPr>
        <p:grpSpPr bwMode="auto">
          <a:xfrm>
            <a:off x="1041907" y="3437552"/>
            <a:ext cx="396875" cy="420687"/>
            <a:chOff x="-5995925" y="2757850"/>
            <a:chExt cx="275675" cy="292225"/>
          </a:xfrm>
          <a:solidFill>
            <a:schemeClr val="accent1">
              <a:lumMod val="50000"/>
            </a:schemeClr>
          </a:solidFill>
        </p:grpSpPr>
        <p:sp>
          <p:nvSpPr>
            <p:cNvPr id="39972" name="Google Shape;10902;p81"/>
            <p:cNvSpPr>
              <a:spLocks/>
            </p:cNvSpPr>
            <p:nvPr/>
          </p:nvSpPr>
          <p:spPr bwMode="auto">
            <a:xfrm>
              <a:off x="-5995925" y="2757850"/>
              <a:ext cx="275675" cy="292225"/>
            </a:xfrm>
            <a:custGeom>
              <a:avLst/>
              <a:gdLst>
                <a:gd name="T0" fmla="*/ 248100 w 11027"/>
                <a:gd name="T1" fmla="*/ 33100 h 11689"/>
                <a:gd name="T2" fmla="*/ 256775 w 11027"/>
                <a:gd name="T3" fmla="*/ 42550 h 11689"/>
                <a:gd name="T4" fmla="*/ 256775 w 11027"/>
                <a:gd name="T5" fmla="*/ 231575 h 11689"/>
                <a:gd name="T6" fmla="*/ 257550 w 11027"/>
                <a:gd name="T7" fmla="*/ 231575 h 11689"/>
                <a:gd name="T8" fmla="*/ 248900 w 11027"/>
                <a:gd name="T9" fmla="*/ 240250 h 11689"/>
                <a:gd name="T10" fmla="*/ 240225 w 11027"/>
                <a:gd name="T11" fmla="*/ 240250 h 11689"/>
                <a:gd name="T12" fmla="*/ 240225 w 11027"/>
                <a:gd name="T13" fmla="*/ 214250 h 11689"/>
                <a:gd name="T14" fmla="*/ 231575 w 11027"/>
                <a:gd name="T15" fmla="*/ 205575 h 11689"/>
                <a:gd name="T16" fmla="*/ 111050 w 11027"/>
                <a:gd name="T17" fmla="*/ 205575 h 11689"/>
                <a:gd name="T18" fmla="*/ 102400 w 11027"/>
                <a:gd name="T19" fmla="*/ 214250 h 11689"/>
                <a:gd name="T20" fmla="*/ 102400 w 11027"/>
                <a:gd name="T21" fmla="*/ 240250 h 11689"/>
                <a:gd name="T22" fmla="*/ 85850 w 11027"/>
                <a:gd name="T23" fmla="*/ 240250 h 11689"/>
                <a:gd name="T24" fmla="*/ 85850 w 11027"/>
                <a:gd name="T25" fmla="*/ 33100 h 11689"/>
                <a:gd name="T26" fmla="*/ 248100 w 11027"/>
                <a:gd name="T27" fmla="*/ 33100 h 11689"/>
                <a:gd name="T28" fmla="*/ 60650 w 11027"/>
                <a:gd name="T29" fmla="*/ 15775 h 11689"/>
                <a:gd name="T30" fmla="*/ 70100 w 11027"/>
                <a:gd name="T31" fmla="*/ 24425 h 11689"/>
                <a:gd name="T32" fmla="*/ 70100 w 11027"/>
                <a:gd name="T33" fmla="*/ 248125 h 11689"/>
                <a:gd name="T34" fmla="*/ 60650 w 11027"/>
                <a:gd name="T35" fmla="*/ 256775 h 11689"/>
                <a:gd name="T36" fmla="*/ 26775 w 11027"/>
                <a:gd name="T37" fmla="*/ 256775 h 11689"/>
                <a:gd name="T38" fmla="*/ 17325 w 11027"/>
                <a:gd name="T39" fmla="*/ 248125 h 11689"/>
                <a:gd name="T40" fmla="*/ 17325 w 11027"/>
                <a:gd name="T41" fmla="*/ 24425 h 11689"/>
                <a:gd name="T42" fmla="*/ 26775 w 11027"/>
                <a:gd name="T43" fmla="*/ 15775 h 11689"/>
                <a:gd name="T44" fmla="*/ 60650 w 11027"/>
                <a:gd name="T45" fmla="*/ 15775 h 11689"/>
                <a:gd name="T46" fmla="*/ 223700 w 11027"/>
                <a:gd name="T47" fmla="*/ 223700 h 11689"/>
                <a:gd name="T48" fmla="*/ 223700 w 11027"/>
                <a:gd name="T49" fmla="*/ 274900 h 11689"/>
                <a:gd name="T50" fmla="*/ 121300 w 11027"/>
                <a:gd name="T51" fmla="*/ 274900 h 11689"/>
                <a:gd name="T52" fmla="*/ 121300 w 11027"/>
                <a:gd name="T53" fmla="*/ 223700 h 11689"/>
                <a:gd name="T54" fmla="*/ 223700 w 11027"/>
                <a:gd name="T55" fmla="*/ 223700 h 11689"/>
                <a:gd name="T56" fmla="*/ 25200 w 11027"/>
                <a:gd name="T57" fmla="*/ 25 h 11689"/>
                <a:gd name="T58" fmla="*/ 0 w 11027"/>
                <a:gd name="T59" fmla="*/ 25225 h 11689"/>
                <a:gd name="T60" fmla="*/ 0 w 11027"/>
                <a:gd name="T61" fmla="*/ 248900 h 11689"/>
                <a:gd name="T62" fmla="*/ 25200 w 11027"/>
                <a:gd name="T63" fmla="*/ 274900 h 11689"/>
                <a:gd name="T64" fmla="*/ 59875 w 11027"/>
                <a:gd name="T65" fmla="*/ 274900 h 11689"/>
                <a:gd name="T66" fmla="*/ 84275 w 11027"/>
                <a:gd name="T67" fmla="*/ 257575 h 11689"/>
                <a:gd name="T68" fmla="*/ 103175 w 11027"/>
                <a:gd name="T69" fmla="*/ 257575 h 11689"/>
                <a:gd name="T70" fmla="*/ 103175 w 11027"/>
                <a:gd name="T71" fmla="*/ 283550 h 11689"/>
                <a:gd name="T72" fmla="*/ 111850 w 11027"/>
                <a:gd name="T73" fmla="*/ 292225 h 11689"/>
                <a:gd name="T74" fmla="*/ 232350 w 11027"/>
                <a:gd name="T75" fmla="*/ 292225 h 11689"/>
                <a:gd name="T76" fmla="*/ 241025 w 11027"/>
                <a:gd name="T77" fmla="*/ 283550 h 11689"/>
                <a:gd name="T78" fmla="*/ 241025 w 11027"/>
                <a:gd name="T79" fmla="*/ 256775 h 11689"/>
                <a:gd name="T80" fmla="*/ 249675 w 11027"/>
                <a:gd name="T81" fmla="*/ 256775 h 11689"/>
                <a:gd name="T82" fmla="*/ 275675 w 11027"/>
                <a:gd name="T83" fmla="*/ 231575 h 11689"/>
                <a:gd name="T84" fmla="*/ 275675 w 11027"/>
                <a:gd name="T85" fmla="*/ 42550 h 11689"/>
                <a:gd name="T86" fmla="*/ 248900 w 11027"/>
                <a:gd name="T87" fmla="*/ 16550 h 11689"/>
                <a:gd name="T88" fmla="*/ 84275 w 11027"/>
                <a:gd name="T89" fmla="*/ 16550 h 11689"/>
                <a:gd name="T90" fmla="*/ 59875 w 11027"/>
                <a:gd name="T91" fmla="*/ 25 h 11689"/>
                <a:gd name="T92" fmla="*/ 25200 w 11027"/>
                <a:gd name="T93" fmla="*/ 25 h 116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027" h="11689" extrusionOk="0">
                  <a:moveTo>
                    <a:pt x="9924" y="1324"/>
                  </a:moveTo>
                  <a:cubicBezTo>
                    <a:pt x="10113" y="1324"/>
                    <a:pt x="10271" y="1481"/>
                    <a:pt x="10271" y="1702"/>
                  </a:cubicBezTo>
                  <a:lnTo>
                    <a:pt x="10271" y="9263"/>
                  </a:lnTo>
                  <a:lnTo>
                    <a:pt x="10302" y="9263"/>
                  </a:lnTo>
                  <a:cubicBezTo>
                    <a:pt x="10302" y="9452"/>
                    <a:pt x="10145" y="9610"/>
                    <a:pt x="9956" y="9610"/>
                  </a:cubicBezTo>
                  <a:lnTo>
                    <a:pt x="9609" y="9610"/>
                  </a:lnTo>
                  <a:lnTo>
                    <a:pt x="9609" y="8570"/>
                  </a:lnTo>
                  <a:cubicBezTo>
                    <a:pt x="9609" y="8381"/>
                    <a:pt x="9452" y="8223"/>
                    <a:pt x="9263" y="8223"/>
                  </a:cubicBezTo>
                  <a:lnTo>
                    <a:pt x="4442" y="8223"/>
                  </a:lnTo>
                  <a:cubicBezTo>
                    <a:pt x="4253" y="8223"/>
                    <a:pt x="4096" y="8381"/>
                    <a:pt x="4096" y="8570"/>
                  </a:cubicBezTo>
                  <a:lnTo>
                    <a:pt x="4096" y="9610"/>
                  </a:lnTo>
                  <a:lnTo>
                    <a:pt x="3434" y="9610"/>
                  </a:lnTo>
                  <a:lnTo>
                    <a:pt x="3434" y="1324"/>
                  </a:lnTo>
                  <a:lnTo>
                    <a:pt x="9924" y="1324"/>
                  </a:lnTo>
                  <a:close/>
                  <a:moveTo>
                    <a:pt x="2426" y="631"/>
                  </a:moveTo>
                  <a:cubicBezTo>
                    <a:pt x="2647" y="631"/>
                    <a:pt x="2804" y="788"/>
                    <a:pt x="2804" y="977"/>
                  </a:cubicBezTo>
                  <a:lnTo>
                    <a:pt x="2804" y="9925"/>
                  </a:lnTo>
                  <a:cubicBezTo>
                    <a:pt x="2804" y="10114"/>
                    <a:pt x="2647" y="10271"/>
                    <a:pt x="2426" y="10271"/>
                  </a:cubicBezTo>
                  <a:lnTo>
                    <a:pt x="1071" y="10271"/>
                  </a:lnTo>
                  <a:cubicBezTo>
                    <a:pt x="851" y="10271"/>
                    <a:pt x="693" y="10114"/>
                    <a:pt x="693" y="9925"/>
                  </a:cubicBezTo>
                  <a:lnTo>
                    <a:pt x="693" y="977"/>
                  </a:lnTo>
                  <a:cubicBezTo>
                    <a:pt x="693" y="788"/>
                    <a:pt x="851" y="631"/>
                    <a:pt x="1071" y="631"/>
                  </a:cubicBezTo>
                  <a:lnTo>
                    <a:pt x="2426" y="631"/>
                  </a:lnTo>
                  <a:close/>
                  <a:moveTo>
                    <a:pt x="8948" y="8948"/>
                  </a:moveTo>
                  <a:lnTo>
                    <a:pt x="8948" y="10996"/>
                  </a:lnTo>
                  <a:lnTo>
                    <a:pt x="4852" y="10996"/>
                  </a:lnTo>
                  <a:lnTo>
                    <a:pt x="4852" y="8948"/>
                  </a:lnTo>
                  <a:lnTo>
                    <a:pt x="8948" y="8948"/>
                  </a:lnTo>
                  <a:close/>
                  <a:moveTo>
                    <a:pt x="1008" y="1"/>
                  </a:moveTo>
                  <a:cubicBezTo>
                    <a:pt x="473" y="1"/>
                    <a:pt x="0" y="473"/>
                    <a:pt x="0" y="1009"/>
                  </a:cubicBezTo>
                  <a:lnTo>
                    <a:pt x="0" y="9956"/>
                  </a:lnTo>
                  <a:cubicBezTo>
                    <a:pt x="0" y="10523"/>
                    <a:pt x="473" y="10996"/>
                    <a:pt x="1008" y="10996"/>
                  </a:cubicBezTo>
                  <a:lnTo>
                    <a:pt x="2395" y="10996"/>
                  </a:lnTo>
                  <a:cubicBezTo>
                    <a:pt x="2836" y="10996"/>
                    <a:pt x="3214" y="10712"/>
                    <a:pt x="3371" y="10303"/>
                  </a:cubicBezTo>
                  <a:lnTo>
                    <a:pt x="4127" y="10303"/>
                  </a:lnTo>
                  <a:lnTo>
                    <a:pt x="4127" y="11342"/>
                  </a:lnTo>
                  <a:cubicBezTo>
                    <a:pt x="4127" y="11531"/>
                    <a:pt x="4285" y="11689"/>
                    <a:pt x="4474" y="11689"/>
                  </a:cubicBezTo>
                  <a:lnTo>
                    <a:pt x="9294" y="11689"/>
                  </a:lnTo>
                  <a:cubicBezTo>
                    <a:pt x="9483" y="11689"/>
                    <a:pt x="9641" y="11531"/>
                    <a:pt x="9641" y="11342"/>
                  </a:cubicBezTo>
                  <a:lnTo>
                    <a:pt x="9641" y="10271"/>
                  </a:lnTo>
                  <a:lnTo>
                    <a:pt x="9987" y="10271"/>
                  </a:lnTo>
                  <a:cubicBezTo>
                    <a:pt x="10554" y="10271"/>
                    <a:pt x="11027" y="9799"/>
                    <a:pt x="11027" y="9263"/>
                  </a:cubicBezTo>
                  <a:lnTo>
                    <a:pt x="11027" y="1702"/>
                  </a:lnTo>
                  <a:cubicBezTo>
                    <a:pt x="10995" y="1103"/>
                    <a:pt x="10554" y="662"/>
                    <a:pt x="9956" y="662"/>
                  </a:cubicBezTo>
                  <a:lnTo>
                    <a:pt x="3371" y="662"/>
                  </a:lnTo>
                  <a:cubicBezTo>
                    <a:pt x="3214" y="284"/>
                    <a:pt x="2867" y="1"/>
                    <a:pt x="2395" y="1"/>
                  </a:cubicBezTo>
                  <a:lnTo>
                    <a:pt x="1008"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3" name="Google Shape;10903;p81"/>
            <p:cNvSpPr>
              <a:spLocks/>
            </p:cNvSpPr>
            <p:nvPr/>
          </p:nvSpPr>
          <p:spPr bwMode="auto">
            <a:xfrm>
              <a:off x="-5892750" y="2808250"/>
              <a:ext cx="137850" cy="69350"/>
            </a:xfrm>
            <a:custGeom>
              <a:avLst/>
              <a:gdLst>
                <a:gd name="T0" fmla="*/ 120525 w 5514"/>
                <a:gd name="T1" fmla="*/ 17350 h 2774"/>
                <a:gd name="T2" fmla="*/ 120525 w 5514"/>
                <a:gd name="T3" fmla="*/ 52800 h 2774"/>
                <a:gd name="T4" fmla="*/ 18125 w 5514"/>
                <a:gd name="T5" fmla="*/ 52800 h 2774"/>
                <a:gd name="T6" fmla="*/ 18125 w 5514"/>
                <a:gd name="T7" fmla="*/ 17350 h 2774"/>
                <a:gd name="T8" fmla="*/ 120525 w 5514"/>
                <a:gd name="T9" fmla="*/ 17350 h 2774"/>
                <a:gd name="T10" fmla="*/ 8675 w 5514"/>
                <a:gd name="T11" fmla="*/ 25 h 2774"/>
                <a:gd name="T12" fmla="*/ 0 w 5514"/>
                <a:gd name="T13" fmla="*/ 8700 h 2774"/>
                <a:gd name="T14" fmla="*/ 0 w 5514"/>
                <a:gd name="T15" fmla="*/ 60675 h 2774"/>
                <a:gd name="T16" fmla="*/ 8675 w 5514"/>
                <a:gd name="T17" fmla="*/ 69325 h 2774"/>
                <a:gd name="T18" fmla="*/ 129175 w 5514"/>
                <a:gd name="T19" fmla="*/ 69325 h 2774"/>
                <a:gd name="T20" fmla="*/ 137850 w 5514"/>
                <a:gd name="T21" fmla="*/ 60675 h 2774"/>
                <a:gd name="T22" fmla="*/ 137850 w 5514"/>
                <a:gd name="T23" fmla="*/ 8700 h 2774"/>
                <a:gd name="T24" fmla="*/ 129175 w 5514"/>
                <a:gd name="T25" fmla="*/ 25 h 2774"/>
                <a:gd name="T26" fmla="*/ 8675 w 5514"/>
                <a:gd name="T27" fmla="*/ 25 h 2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14" h="2774" extrusionOk="0">
                  <a:moveTo>
                    <a:pt x="4821" y="694"/>
                  </a:moveTo>
                  <a:lnTo>
                    <a:pt x="4821" y="2112"/>
                  </a:lnTo>
                  <a:lnTo>
                    <a:pt x="725" y="2112"/>
                  </a:lnTo>
                  <a:lnTo>
                    <a:pt x="725" y="694"/>
                  </a:lnTo>
                  <a:lnTo>
                    <a:pt x="4821" y="694"/>
                  </a:lnTo>
                  <a:close/>
                  <a:moveTo>
                    <a:pt x="347" y="1"/>
                  </a:moveTo>
                  <a:cubicBezTo>
                    <a:pt x="158" y="1"/>
                    <a:pt x="0" y="158"/>
                    <a:pt x="0" y="348"/>
                  </a:cubicBezTo>
                  <a:lnTo>
                    <a:pt x="0" y="2427"/>
                  </a:lnTo>
                  <a:cubicBezTo>
                    <a:pt x="0" y="2616"/>
                    <a:pt x="158" y="2773"/>
                    <a:pt x="347" y="2773"/>
                  </a:cubicBezTo>
                  <a:lnTo>
                    <a:pt x="5167" y="2773"/>
                  </a:lnTo>
                  <a:cubicBezTo>
                    <a:pt x="5356" y="2773"/>
                    <a:pt x="5514" y="2616"/>
                    <a:pt x="5514" y="2427"/>
                  </a:cubicBezTo>
                  <a:lnTo>
                    <a:pt x="5514" y="348"/>
                  </a:lnTo>
                  <a:cubicBezTo>
                    <a:pt x="5514" y="158"/>
                    <a:pt x="5356" y="1"/>
                    <a:pt x="5167" y="1"/>
                  </a:cubicBezTo>
                  <a:lnTo>
                    <a:pt x="347"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4" name="Google Shape;10904;p81"/>
            <p:cNvSpPr>
              <a:spLocks/>
            </p:cNvSpPr>
            <p:nvPr/>
          </p:nvSpPr>
          <p:spPr bwMode="auto">
            <a:xfrm>
              <a:off x="-5891975" y="2895675"/>
              <a:ext cx="34700" cy="17375"/>
            </a:xfrm>
            <a:custGeom>
              <a:avLst/>
              <a:gdLst>
                <a:gd name="T0" fmla="*/ 9475 w 1388"/>
                <a:gd name="T1" fmla="*/ 25 h 695"/>
                <a:gd name="T2" fmla="*/ 25 w 1388"/>
                <a:gd name="T3" fmla="*/ 8700 h 695"/>
                <a:gd name="T4" fmla="*/ 9475 w 1388"/>
                <a:gd name="T5" fmla="*/ 17350 h 695"/>
                <a:gd name="T6" fmla="*/ 26025 w 1388"/>
                <a:gd name="T7" fmla="*/ 17350 h 695"/>
                <a:gd name="T8" fmla="*/ 34675 w 1388"/>
                <a:gd name="T9" fmla="*/ 8700 h 695"/>
                <a:gd name="T10" fmla="*/ 26025 w 1388"/>
                <a:gd name="T11" fmla="*/ 25 h 695"/>
                <a:gd name="T12" fmla="*/ 9475 w 1388"/>
                <a:gd name="T13" fmla="*/ 25 h 6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8" h="695" extrusionOk="0">
                  <a:moveTo>
                    <a:pt x="379" y="1"/>
                  </a:moveTo>
                  <a:cubicBezTo>
                    <a:pt x="158" y="1"/>
                    <a:pt x="1" y="159"/>
                    <a:pt x="1" y="348"/>
                  </a:cubicBezTo>
                  <a:cubicBezTo>
                    <a:pt x="1" y="537"/>
                    <a:pt x="158" y="694"/>
                    <a:pt x="379" y="694"/>
                  </a:cubicBezTo>
                  <a:lnTo>
                    <a:pt x="1041" y="694"/>
                  </a:lnTo>
                  <a:cubicBezTo>
                    <a:pt x="1230" y="694"/>
                    <a:pt x="1387" y="537"/>
                    <a:pt x="1387" y="348"/>
                  </a:cubicBezTo>
                  <a:cubicBezTo>
                    <a:pt x="1356" y="127"/>
                    <a:pt x="1198" y="1"/>
                    <a:pt x="1041" y="1"/>
                  </a:cubicBezTo>
                  <a:lnTo>
                    <a:pt x="379"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5" name="Google Shape;10905;p81"/>
            <p:cNvSpPr>
              <a:spLocks/>
            </p:cNvSpPr>
            <p:nvPr/>
          </p:nvSpPr>
          <p:spPr bwMode="auto">
            <a:xfrm>
              <a:off x="-5891975" y="2928775"/>
              <a:ext cx="34700" cy="18125"/>
            </a:xfrm>
            <a:custGeom>
              <a:avLst/>
              <a:gdLst>
                <a:gd name="T0" fmla="*/ 9475 w 1388"/>
                <a:gd name="T1" fmla="*/ 0 h 725"/>
                <a:gd name="T2" fmla="*/ 25 w 1388"/>
                <a:gd name="T3" fmla="*/ 9450 h 725"/>
                <a:gd name="T4" fmla="*/ 9475 w 1388"/>
                <a:gd name="T5" fmla="*/ 18125 h 725"/>
                <a:gd name="T6" fmla="*/ 26025 w 1388"/>
                <a:gd name="T7" fmla="*/ 18125 h 725"/>
                <a:gd name="T8" fmla="*/ 34675 w 1388"/>
                <a:gd name="T9" fmla="*/ 9450 h 725"/>
                <a:gd name="T10" fmla="*/ 26025 w 1388"/>
                <a:gd name="T11" fmla="*/ 0 h 725"/>
                <a:gd name="T12" fmla="*/ 9475 w 1388"/>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8" h="725" extrusionOk="0">
                  <a:moveTo>
                    <a:pt x="379" y="0"/>
                  </a:moveTo>
                  <a:cubicBezTo>
                    <a:pt x="158" y="0"/>
                    <a:pt x="1" y="158"/>
                    <a:pt x="1" y="378"/>
                  </a:cubicBezTo>
                  <a:cubicBezTo>
                    <a:pt x="1" y="567"/>
                    <a:pt x="158" y="725"/>
                    <a:pt x="379" y="725"/>
                  </a:cubicBezTo>
                  <a:lnTo>
                    <a:pt x="1041" y="725"/>
                  </a:lnTo>
                  <a:cubicBezTo>
                    <a:pt x="1230" y="725"/>
                    <a:pt x="1387" y="567"/>
                    <a:pt x="1387" y="378"/>
                  </a:cubicBezTo>
                  <a:cubicBezTo>
                    <a:pt x="1356" y="158"/>
                    <a:pt x="1198" y="0"/>
                    <a:pt x="1041" y="0"/>
                  </a:cubicBezTo>
                  <a:lnTo>
                    <a:pt x="379" y="0"/>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6" name="Google Shape;10906;p81"/>
            <p:cNvSpPr>
              <a:spLocks/>
            </p:cNvSpPr>
            <p:nvPr/>
          </p:nvSpPr>
          <p:spPr bwMode="auto">
            <a:xfrm>
              <a:off x="-5840775" y="2928775"/>
              <a:ext cx="34675" cy="18125"/>
            </a:xfrm>
            <a:custGeom>
              <a:avLst/>
              <a:gdLst>
                <a:gd name="T0" fmla="*/ 9475 w 1387"/>
                <a:gd name="T1" fmla="*/ 0 h 725"/>
                <a:gd name="T2" fmla="*/ 25 w 1387"/>
                <a:gd name="T3" fmla="*/ 9450 h 725"/>
                <a:gd name="T4" fmla="*/ 9475 w 1387"/>
                <a:gd name="T5" fmla="*/ 18125 h 725"/>
                <a:gd name="T6" fmla="*/ 26000 w 1387"/>
                <a:gd name="T7" fmla="*/ 18125 h 725"/>
                <a:gd name="T8" fmla="*/ 34675 w 1387"/>
                <a:gd name="T9" fmla="*/ 9450 h 725"/>
                <a:gd name="T10" fmla="*/ 26000 w 1387"/>
                <a:gd name="T11" fmla="*/ 0 h 725"/>
                <a:gd name="T12" fmla="*/ 9475 w 1387"/>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lnTo>
                    <a:pt x="379" y="0"/>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7" name="Google Shape;10907;p81"/>
            <p:cNvSpPr>
              <a:spLocks/>
            </p:cNvSpPr>
            <p:nvPr/>
          </p:nvSpPr>
          <p:spPr bwMode="auto">
            <a:xfrm>
              <a:off x="-5840775" y="2895675"/>
              <a:ext cx="34675" cy="17375"/>
            </a:xfrm>
            <a:custGeom>
              <a:avLst/>
              <a:gdLst>
                <a:gd name="T0" fmla="*/ 9475 w 1387"/>
                <a:gd name="T1" fmla="*/ 25 h 695"/>
                <a:gd name="T2" fmla="*/ 25 w 1387"/>
                <a:gd name="T3" fmla="*/ 8700 h 695"/>
                <a:gd name="T4" fmla="*/ 9475 w 1387"/>
                <a:gd name="T5" fmla="*/ 17350 h 695"/>
                <a:gd name="T6" fmla="*/ 26000 w 1387"/>
                <a:gd name="T7" fmla="*/ 17350 h 695"/>
                <a:gd name="T8" fmla="*/ 34675 w 1387"/>
                <a:gd name="T9" fmla="*/ 8700 h 695"/>
                <a:gd name="T10" fmla="*/ 26000 w 1387"/>
                <a:gd name="T11" fmla="*/ 25 h 695"/>
                <a:gd name="T12" fmla="*/ 9475 w 1387"/>
                <a:gd name="T13" fmla="*/ 25 h 6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lnTo>
                    <a:pt x="379"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8" name="Google Shape;10908;p81"/>
            <p:cNvSpPr>
              <a:spLocks/>
            </p:cNvSpPr>
            <p:nvPr/>
          </p:nvSpPr>
          <p:spPr bwMode="auto">
            <a:xfrm>
              <a:off x="-5789575" y="2895675"/>
              <a:ext cx="34675" cy="17375"/>
            </a:xfrm>
            <a:custGeom>
              <a:avLst/>
              <a:gdLst>
                <a:gd name="T0" fmla="*/ 9475 w 1387"/>
                <a:gd name="T1" fmla="*/ 25 h 695"/>
                <a:gd name="T2" fmla="*/ 25 w 1387"/>
                <a:gd name="T3" fmla="*/ 8700 h 695"/>
                <a:gd name="T4" fmla="*/ 9475 w 1387"/>
                <a:gd name="T5" fmla="*/ 17350 h 695"/>
                <a:gd name="T6" fmla="*/ 26000 w 1387"/>
                <a:gd name="T7" fmla="*/ 17350 h 695"/>
                <a:gd name="T8" fmla="*/ 34675 w 1387"/>
                <a:gd name="T9" fmla="*/ 8700 h 695"/>
                <a:gd name="T10" fmla="*/ 26000 w 1387"/>
                <a:gd name="T11" fmla="*/ 25 h 695"/>
                <a:gd name="T12" fmla="*/ 9475 w 1387"/>
                <a:gd name="T13" fmla="*/ 25 h 6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lnTo>
                    <a:pt x="379"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9" name="Google Shape;10909;p81"/>
            <p:cNvSpPr>
              <a:spLocks/>
            </p:cNvSpPr>
            <p:nvPr/>
          </p:nvSpPr>
          <p:spPr bwMode="auto">
            <a:xfrm>
              <a:off x="-5789575" y="2928775"/>
              <a:ext cx="34675" cy="18125"/>
            </a:xfrm>
            <a:custGeom>
              <a:avLst/>
              <a:gdLst>
                <a:gd name="T0" fmla="*/ 9475 w 1387"/>
                <a:gd name="T1" fmla="*/ 0 h 725"/>
                <a:gd name="T2" fmla="*/ 25 w 1387"/>
                <a:gd name="T3" fmla="*/ 9450 h 725"/>
                <a:gd name="T4" fmla="*/ 9475 w 1387"/>
                <a:gd name="T5" fmla="*/ 18125 h 725"/>
                <a:gd name="T6" fmla="*/ 26000 w 1387"/>
                <a:gd name="T7" fmla="*/ 18125 h 725"/>
                <a:gd name="T8" fmla="*/ 34675 w 1387"/>
                <a:gd name="T9" fmla="*/ 9450 h 725"/>
                <a:gd name="T10" fmla="*/ 26000 w 1387"/>
                <a:gd name="T11" fmla="*/ 0 h 725"/>
                <a:gd name="T12" fmla="*/ 9475 w 1387"/>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lnTo>
                    <a:pt x="379" y="0"/>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80" name="Google Shape;10910;p81"/>
            <p:cNvSpPr>
              <a:spLocks/>
            </p:cNvSpPr>
            <p:nvPr/>
          </p:nvSpPr>
          <p:spPr bwMode="auto">
            <a:xfrm>
              <a:off x="-5858100" y="2998075"/>
              <a:ext cx="68550" cy="17350"/>
            </a:xfrm>
            <a:custGeom>
              <a:avLst/>
              <a:gdLst>
                <a:gd name="T0" fmla="*/ 8675 w 2742"/>
                <a:gd name="T1" fmla="*/ 25 h 694"/>
                <a:gd name="T2" fmla="*/ 25 w 2742"/>
                <a:gd name="T3" fmla="*/ 8675 h 694"/>
                <a:gd name="T4" fmla="*/ 8675 w 2742"/>
                <a:gd name="T5" fmla="*/ 17350 h 694"/>
                <a:gd name="T6" fmla="*/ 59875 w 2742"/>
                <a:gd name="T7" fmla="*/ 17350 h 694"/>
                <a:gd name="T8" fmla="*/ 68550 w 2742"/>
                <a:gd name="T9" fmla="*/ 8675 h 694"/>
                <a:gd name="T10" fmla="*/ 59875 w 2742"/>
                <a:gd name="T11" fmla="*/ 25 h 694"/>
                <a:gd name="T12" fmla="*/ 8675 w 2742"/>
                <a:gd name="T13" fmla="*/ 25 h 6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2" h="694" extrusionOk="0">
                  <a:moveTo>
                    <a:pt x="347" y="1"/>
                  </a:moveTo>
                  <a:cubicBezTo>
                    <a:pt x="158" y="1"/>
                    <a:pt x="1" y="158"/>
                    <a:pt x="1" y="347"/>
                  </a:cubicBezTo>
                  <a:cubicBezTo>
                    <a:pt x="1" y="536"/>
                    <a:pt x="158" y="694"/>
                    <a:pt x="347" y="694"/>
                  </a:cubicBezTo>
                  <a:lnTo>
                    <a:pt x="2395" y="694"/>
                  </a:lnTo>
                  <a:cubicBezTo>
                    <a:pt x="2584" y="694"/>
                    <a:pt x="2742" y="536"/>
                    <a:pt x="2742" y="347"/>
                  </a:cubicBezTo>
                  <a:cubicBezTo>
                    <a:pt x="2742" y="158"/>
                    <a:pt x="2584" y="1"/>
                    <a:pt x="2395" y="1"/>
                  </a:cubicBezTo>
                  <a:lnTo>
                    <a:pt x="347"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grpSp>
      <p:sp>
        <p:nvSpPr>
          <p:cNvPr id="39945" name="Google Shape;10856;p81"/>
          <p:cNvSpPr>
            <a:spLocks/>
          </p:cNvSpPr>
          <p:nvPr/>
        </p:nvSpPr>
        <p:spPr bwMode="auto">
          <a:xfrm>
            <a:off x="1013482" y="5007843"/>
            <a:ext cx="420688" cy="295275"/>
          </a:xfrm>
          <a:custGeom>
            <a:avLst/>
            <a:gdLst>
              <a:gd name="T0" fmla="*/ 376338 w 11658"/>
              <a:gd name="T1" fmla="*/ 23861 h 8192"/>
              <a:gd name="T2" fmla="*/ 219437 w 11658"/>
              <a:gd name="T3" fmla="*/ 182817 h 8192"/>
              <a:gd name="T4" fmla="*/ 209766 w 11658"/>
              <a:gd name="T5" fmla="*/ 186241 h 8192"/>
              <a:gd name="T6" fmla="*/ 200095 w 11658"/>
              <a:gd name="T7" fmla="*/ 182817 h 8192"/>
              <a:gd name="T8" fmla="*/ 40957 w 11658"/>
              <a:gd name="T9" fmla="*/ 23861 h 8192"/>
              <a:gd name="T10" fmla="*/ 376338 w 11658"/>
              <a:gd name="T11" fmla="*/ 23861 h 8192"/>
              <a:gd name="T12" fmla="*/ 23889 w 11658"/>
              <a:gd name="T13" fmla="*/ 40874 h 8192"/>
              <a:gd name="T14" fmla="*/ 130775 w 11658"/>
              <a:gd name="T15" fmla="*/ 147638 h 8192"/>
              <a:gd name="T16" fmla="*/ 23889 w 11658"/>
              <a:gd name="T17" fmla="*/ 254365 h 8192"/>
              <a:gd name="T18" fmla="*/ 23889 w 11658"/>
              <a:gd name="T19" fmla="*/ 40874 h 8192"/>
              <a:gd name="T20" fmla="*/ 396798 w 11658"/>
              <a:gd name="T21" fmla="*/ 40874 h 8192"/>
              <a:gd name="T22" fmla="*/ 396798 w 11658"/>
              <a:gd name="T23" fmla="*/ 254365 h 8192"/>
              <a:gd name="T24" fmla="*/ 289912 w 11658"/>
              <a:gd name="T25" fmla="*/ 147638 h 8192"/>
              <a:gd name="T26" fmla="*/ 396798 w 11658"/>
              <a:gd name="T27" fmla="*/ 40874 h 8192"/>
              <a:gd name="T28" fmla="*/ 272880 w 11658"/>
              <a:gd name="T29" fmla="*/ 164650 h 8192"/>
              <a:gd name="T30" fmla="*/ 378611 w 11658"/>
              <a:gd name="T31" fmla="*/ 271414 h 8192"/>
              <a:gd name="T32" fmla="*/ 43231 w 11658"/>
              <a:gd name="T33" fmla="*/ 271414 h 8192"/>
              <a:gd name="T34" fmla="*/ 147807 w 11658"/>
              <a:gd name="T35" fmla="*/ 164650 h 8192"/>
              <a:gd name="T36" fmla="*/ 183063 w 11658"/>
              <a:gd name="T37" fmla="*/ 199866 h 8192"/>
              <a:gd name="T38" fmla="*/ 210343 w 11658"/>
              <a:gd name="T39" fmla="*/ 210931 h 8192"/>
              <a:gd name="T40" fmla="*/ 237624 w 11658"/>
              <a:gd name="T41" fmla="*/ 199866 h 8192"/>
              <a:gd name="T42" fmla="*/ 272880 w 11658"/>
              <a:gd name="T43" fmla="*/ 164650 h 8192"/>
              <a:gd name="T44" fmla="*/ 36410 w 11658"/>
              <a:gd name="T45" fmla="*/ 0 h 8192"/>
              <a:gd name="T46" fmla="*/ 36 w 11658"/>
              <a:gd name="T47" fmla="*/ 36333 h 8192"/>
              <a:gd name="T48" fmla="*/ 36 w 11658"/>
              <a:gd name="T49" fmla="*/ 257789 h 8192"/>
              <a:gd name="T50" fmla="*/ 36410 w 11658"/>
              <a:gd name="T51" fmla="*/ 295239 h 8192"/>
              <a:gd name="T52" fmla="*/ 383158 w 11658"/>
              <a:gd name="T53" fmla="*/ 295239 h 8192"/>
              <a:gd name="T54" fmla="*/ 420651 w 11658"/>
              <a:gd name="T55" fmla="*/ 257789 h 8192"/>
              <a:gd name="T56" fmla="*/ 420651 w 11658"/>
              <a:gd name="T57" fmla="*/ 36333 h 8192"/>
              <a:gd name="T58" fmla="*/ 383158 w 11658"/>
              <a:gd name="T59" fmla="*/ 0 h 8192"/>
              <a:gd name="T60" fmla="*/ 36410 w 11658"/>
              <a:gd name="T61" fmla="*/ 0 h 81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lnTo>
                  <a:pt x="10429"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lnTo>
                  <a:pt x="1009" y="0"/>
                </a:lnTo>
                <a:close/>
              </a:path>
            </a:pathLst>
          </a:custGeom>
          <a:solidFill>
            <a:schemeClr val="accent1">
              <a:lumMod val="50000"/>
            </a:schemeClr>
          </a:solidFill>
          <a:ln>
            <a:solidFill>
              <a:schemeClr val="accent1"/>
            </a:solidFill>
          </a:ln>
        </p:spPr>
        <p:txBody>
          <a:bodyPr lIns="91425" tIns="91425" rIns="91425" bIns="91425" anchor="ctr"/>
          <a:lstStyle/>
          <a:p>
            <a:pPr>
              <a:defRPr/>
            </a:pPr>
            <a:endParaRPr lang="en-US"/>
          </a:p>
        </p:txBody>
      </p:sp>
      <p:grpSp>
        <p:nvGrpSpPr>
          <p:cNvPr id="39946" name="Google Shape;9034;p75"/>
          <p:cNvGrpSpPr>
            <a:grpSpLocks/>
          </p:cNvGrpSpPr>
          <p:nvPr/>
        </p:nvGrpSpPr>
        <p:grpSpPr bwMode="auto">
          <a:xfrm>
            <a:off x="1091119" y="2216764"/>
            <a:ext cx="344488" cy="339725"/>
            <a:chOff x="6238300" y="1426975"/>
            <a:chExt cx="489450" cy="483175"/>
          </a:xfrm>
          <a:solidFill>
            <a:schemeClr val="accent1">
              <a:lumMod val="50000"/>
            </a:schemeClr>
          </a:solidFill>
        </p:grpSpPr>
        <p:sp>
          <p:nvSpPr>
            <p:cNvPr id="39969" name="Google Shape;9035;p75"/>
            <p:cNvSpPr>
              <a:spLocks/>
            </p:cNvSpPr>
            <p:nvPr/>
          </p:nvSpPr>
          <p:spPr bwMode="auto">
            <a:xfrm>
              <a:off x="6238300" y="1426975"/>
              <a:ext cx="489450" cy="483175"/>
            </a:xfrm>
            <a:custGeom>
              <a:avLst/>
              <a:gdLst>
                <a:gd name="T0" fmla="*/ 402725 w 19578"/>
                <a:gd name="T1" fmla="*/ 56675 h 19327"/>
                <a:gd name="T2" fmla="*/ 402725 w 19578"/>
                <a:gd name="T3" fmla="*/ 120075 h 19327"/>
                <a:gd name="T4" fmla="*/ 374425 w 19578"/>
                <a:gd name="T5" fmla="*/ 95775 h 19327"/>
                <a:gd name="T6" fmla="*/ 374425 w 19578"/>
                <a:gd name="T7" fmla="*/ 56675 h 19327"/>
                <a:gd name="T8" fmla="*/ 402725 w 19578"/>
                <a:gd name="T9" fmla="*/ 56675 h 19327"/>
                <a:gd name="T10" fmla="*/ 247000 w 19578"/>
                <a:gd name="T11" fmla="*/ 28375 h 19327"/>
                <a:gd name="T12" fmla="*/ 256200 w 19578"/>
                <a:gd name="T13" fmla="*/ 31850 h 19327"/>
                <a:gd name="T14" fmla="*/ 454350 w 19578"/>
                <a:gd name="T15" fmla="*/ 201675 h 19327"/>
                <a:gd name="T16" fmla="*/ 455950 w 19578"/>
                <a:gd name="T17" fmla="*/ 221600 h 19327"/>
                <a:gd name="T18" fmla="*/ 455950 w 19578"/>
                <a:gd name="T19" fmla="*/ 221525 h 19327"/>
                <a:gd name="T20" fmla="*/ 445225 w 19578"/>
                <a:gd name="T21" fmla="*/ 226525 h 19327"/>
                <a:gd name="T22" fmla="*/ 436000 w 19578"/>
                <a:gd name="T23" fmla="*/ 223125 h 19327"/>
                <a:gd name="T24" fmla="*/ 256275 w 19578"/>
                <a:gd name="T25" fmla="*/ 69050 h 19327"/>
                <a:gd name="T26" fmla="*/ 247075 w 19578"/>
                <a:gd name="T27" fmla="*/ 65650 h 19327"/>
                <a:gd name="T28" fmla="*/ 237850 w 19578"/>
                <a:gd name="T29" fmla="*/ 69050 h 19327"/>
                <a:gd name="T30" fmla="*/ 67175 w 19578"/>
                <a:gd name="T31" fmla="*/ 213825 h 19327"/>
                <a:gd name="T32" fmla="*/ 65225 w 19578"/>
                <a:gd name="T33" fmla="*/ 215575 h 19327"/>
                <a:gd name="T34" fmla="*/ 56250 w 19578"/>
                <a:gd name="T35" fmla="*/ 223125 h 19327"/>
                <a:gd name="T36" fmla="*/ 47050 w 19578"/>
                <a:gd name="T37" fmla="*/ 226500 h 19327"/>
                <a:gd name="T38" fmla="*/ 36300 w 19578"/>
                <a:gd name="T39" fmla="*/ 221600 h 19327"/>
                <a:gd name="T40" fmla="*/ 37750 w 19578"/>
                <a:gd name="T41" fmla="*/ 201675 h 19327"/>
                <a:gd name="T42" fmla="*/ 237775 w 19578"/>
                <a:gd name="T43" fmla="*/ 31850 h 19327"/>
                <a:gd name="T44" fmla="*/ 247000 w 19578"/>
                <a:gd name="T45" fmla="*/ 28375 h 19327"/>
                <a:gd name="T46" fmla="*/ 303675 w 19578"/>
                <a:gd name="T47" fmla="*/ 341625 h 19327"/>
                <a:gd name="T48" fmla="*/ 303675 w 19578"/>
                <a:gd name="T49" fmla="*/ 454875 h 19327"/>
                <a:gd name="T50" fmla="*/ 188575 w 19578"/>
                <a:gd name="T51" fmla="*/ 454875 h 19327"/>
                <a:gd name="T52" fmla="*/ 188575 w 19578"/>
                <a:gd name="T53" fmla="*/ 341625 h 19327"/>
                <a:gd name="T54" fmla="*/ 303675 w 19578"/>
                <a:gd name="T55" fmla="*/ 341625 h 19327"/>
                <a:gd name="T56" fmla="*/ 247075 w 19578"/>
                <a:gd name="T57" fmla="*/ 98425 h 19327"/>
                <a:gd name="T58" fmla="*/ 402725 w 19578"/>
                <a:gd name="T59" fmla="*/ 231875 h 19327"/>
                <a:gd name="T60" fmla="*/ 402725 w 19578"/>
                <a:gd name="T61" fmla="*/ 454875 h 19327"/>
                <a:gd name="T62" fmla="*/ 332000 w 19578"/>
                <a:gd name="T63" fmla="*/ 454875 h 19327"/>
                <a:gd name="T64" fmla="*/ 332000 w 19578"/>
                <a:gd name="T65" fmla="*/ 327525 h 19327"/>
                <a:gd name="T66" fmla="*/ 317800 w 19578"/>
                <a:gd name="T67" fmla="*/ 313325 h 19327"/>
                <a:gd name="T68" fmla="*/ 174375 w 19578"/>
                <a:gd name="T69" fmla="*/ 313325 h 19327"/>
                <a:gd name="T70" fmla="*/ 160250 w 19578"/>
                <a:gd name="T71" fmla="*/ 327525 h 19327"/>
                <a:gd name="T72" fmla="*/ 160250 w 19578"/>
                <a:gd name="T73" fmla="*/ 454875 h 19327"/>
                <a:gd name="T74" fmla="*/ 89450 w 19578"/>
                <a:gd name="T75" fmla="*/ 454875 h 19327"/>
                <a:gd name="T76" fmla="*/ 89450 w 19578"/>
                <a:gd name="T77" fmla="*/ 232025 h 19327"/>
                <a:gd name="T78" fmla="*/ 247075 w 19578"/>
                <a:gd name="T79" fmla="*/ 98425 h 19327"/>
                <a:gd name="T80" fmla="*/ 247075 w 19578"/>
                <a:gd name="T81" fmla="*/ 0 h 19327"/>
                <a:gd name="T82" fmla="*/ 219450 w 19578"/>
                <a:gd name="T83" fmla="*/ 10250 h 19327"/>
                <a:gd name="T84" fmla="*/ 19325 w 19578"/>
                <a:gd name="T85" fmla="*/ 180100 h 19327"/>
                <a:gd name="T86" fmla="*/ 10275 w 19578"/>
                <a:gd name="T87" fmla="*/ 233625 h 19327"/>
                <a:gd name="T88" fmla="*/ 47050 w 19578"/>
                <a:gd name="T89" fmla="*/ 254825 h 19327"/>
                <a:gd name="T90" fmla="*/ 61150 w 19578"/>
                <a:gd name="T91" fmla="*/ 252400 h 19327"/>
                <a:gd name="T92" fmla="*/ 61150 w 19578"/>
                <a:gd name="T93" fmla="*/ 469050 h 19327"/>
                <a:gd name="T94" fmla="*/ 75250 w 19578"/>
                <a:gd name="T95" fmla="*/ 483175 h 19327"/>
                <a:gd name="T96" fmla="*/ 416825 w 19578"/>
                <a:gd name="T97" fmla="*/ 483175 h 19327"/>
                <a:gd name="T98" fmla="*/ 431025 w 19578"/>
                <a:gd name="T99" fmla="*/ 469050 h 19327"/>
                <a:gd name="T100" fmla="*/ 431025 w 19578"/>
                <a:gd name="T101" fmla="*/ 252400 h 19327"/>
                <a:gd name="T102" fmla="*/ 445225 w 19578"/>
                <a:gd name="T103" fmla="*/ 254875 h 19327"/>
                <a:gd name="T104" fmla="*/ 487500 w 19578"/>
                <a:gd name="T105" fmla="*/ 209075 h 19327"/>
                <a:gd name="T106" fmla="*/ 472850 w 19578"/>
                <a:gd name="T107" fmla="*/ 180100 h 19327"/>
                <a:gd name="T108" fmla="*/ 431025 w 19578"/>
                <a:gd name="T109" fmla="*/ 144250 h 19327"/>
                <a:gd name="T110" fmla="*/ 431025 w 19578"/>
                <a:gd name="T111" fmla="*/ 42550 h 19327"/>
                <a:gd name="T112" fmla="*/ 416900 w 19578"/>
                <a:gd name="T113" fmla="*/ 28375 h 19327"/>
                <a:gd name="T114" fmla="*/ 360300 w 19578"/>
                <a:gd name="T115" fmla="*/ 28375 h 19327"/>
                <a:gd name="T116" fmla="*/ 346100 w 19578"/>
                <a:gd name="T117" fmla="*/ 42550 h 19327"/>
                <a:gd name="T118" fmla="*/ 346100 w 19578"/>
                <a:gd name="T119" fmla="*/ 71550 h 19327"/>
                <a:gd name="T120" fmla="*/ 274700 w 19578"/>
                <a:gd name="T121" fmla="*/ 10250 h 19327"/>
                <a:gd name="T122" fmla="*/ 247075 w 19578"/>
                <a:gd name="T123" fmla="*/ 0 h 193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578" h="19327" extrusionOk="0">
                  <a:moveTo>
                    <a:pt x="16109" y="2267"/>
                  </a:moveTo>
                  <a:lnTo>
                    <a:pt x="16109" y="4803"/>
                  </a:lnTo>
                  <a:lnTo>
                    <a:pt x="14977" y="3831"/>
                  </a:lnTo>
                  <a:lnTo>
                    <a:pt x="14977" y="2267"/>
                  </a:lnTo>
                  <a:lnTo>
                    <a:pt x="16109"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lnTo>
                    <a:pt x="12147"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0" name="Google Shape;9036;p75"/>
            <p:cNvSpPr>
              <a:spLocks/>
            </p:cNvSpPr>
            <p:nvPr/>
          </p:nvSpPr>
          <p:spPr bwMode="auto">
            <a:xfrm>
              <a:off x="6426850" y="1596875"/>
              <a:ext cx="115150" cy="113250"/>
            </a:xfrm>
            <a:custGeom>
              <a:avLst/>
              <a:gdLst>
                <a:gd name="T0" fmla="*/ 86825 w 4606"/>
                <a:gd name="T1" fmla="*/ 28300 h 4530"/>
                <a:gd name="T2" fmla="*/ 86825 w 4606"/>
                <a:gd name="T3" fmla="*/ 84925 h 4530"/>
                <a:gd name="T4" fmla="*/ 28325 w 4606"/>
                <a:gd name="T5" fmla="*/ 84925 h 4530"/>
                <a:gd name="T6" fmla="*/ 28325 w 4606"/>
                <a:gd name="T7" fmla="*/ 28300 h 4530"/>
                <a:gd name="T8" fmla="*/ 86825 w 4606"/>
                <a:gd name="T9" fmla="*/ 28300 h 4530"/>
                <a:gd name="T10" fmla="*/ 14125 w 4606"/>
                <a:gd name="T11" fmla="*/ 0 h 4530"/>
                <a:gd name="T12" fmla="*/ 25 w 4606"/>
                <a:gd name="T13" fmla="*/ 14200 h 4530"/>
                <a:gd name="T14" fmla="*/ 25 w 4606"/>
                <a:gd name="T15" fmla="*/ 99125 h 4530"/>
                <a:gd name="T16" fmla="*/ 14125 w 4606"/>
                <a:gd name="T17" fmla="*/ 113225 h 4530"/>
                <a:gd name="T18" fmla="*/ 100950 w 4606"/>
                <a:gd name="T19" fmla="*/ 113225 h 4530"/>
                <a:gd name="T20" fmla="*/ 115125 w 4606"/>
                <a:gd name="T21" fmla="*/ 99125 h 4530"/>
                <a:gd name="T22" fmla="*/ 115125 w 4606"/>
                <a:gd name="T23" fmla="*/ 14200 h 4530"/>
                <a:gd name="T24" fmla="*/ 100950 w 4606"/>
                <a:gd name="T25" fmla="*/ 0 h 4530"/>
                <a:gd name="T26" fmla="*/ 14125 w 4606"/>
                <a:gd name="T27" fmla="*/ 0 h 45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06" h="4530" extrusionOk="0">
                  <a:moveTo>
                    <a:pt x="3473" y="1132"/>
                  </a:moveTo>
                  <a:lnTo>
                    <a:pt x="3473" y="3397"/>
                  </a:lnTo>
                  <a:lnTo>
                    <a:pt x="1133" y="3397"/>
                  </a:lnTo>
                  <a:lnTo>
                    <a:pt x="1133" y="1132"/>
                  </a:lnTo>
                  <a:lnTo>
                    <a:pt x="347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lnTo>
                    <a:pt x="565" y="0"/>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71" name="Google Shape;9037;p75"/>
            <p:cNvSpPr>
              <a:spLocks/>
            </p:cNvSpPr>
            <p:nvPr/>
          </p:nvSpPr>
          <p:spPr bwMode="auto">
            <a:xfrm>
              <a:off x="6485350" y="1796900"/>
              <a:ext cx="28325" cy="28325"/>
            </a:xfrm>
            <a:custGeom>
              <a:avLst/>
              <a:gdLst>
                <a:gd name="T0" fmla="*/ 14125 w 1133"/>
                <a:gd name="T1" fmla="*/ 25 h 1133"/>
                <a:gd name="T2" fmla="*/ 25 w 1133"/>
                <a:gd name="T3" fmla="*/ 14200 h 1133"/>
                <a:gd name="T4" fmla="*/ 14125 w 1133"/>
                <a:gd name="T5" fmla="*/ 28325 h 1133"/>
                <a:gd name="T6" fmla="*/ 28325 w 1133"/>
                <a:gd name="T7" fmla="*/ 14200 h 1133"/>
                <a:gd name="T8" fmla="*/ 14125 w 1133"/>
                <a:gd name="T9" fmla="*/ 25 h 1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w="9525">
              <a:solidFill>
                <a:schemeClr val="accent1"/>
              </a:solidFill>
              <a:round/>
              <a:headEnd/>
              <a:tailEnd/>
            </a:ln>
            <a:extLst/>
          </p:spPr>
          <p:txBody>
            <a:bodyPr lIns="91425" tIns="91425" rIns="91425" bIns="91425" anchor="ctr"/>
            <a:lstStyle/>
            <a:p>
              <a:pPr>
                <a:defRPr/>
              </a:pPr>
              <a:endParaRPr lang="en-US"/>
            </a:p>
          </p:txBody>
        </p:sp>
      </p:grpSp>
      <p:grpSp>
        <p:nvGrpSpPr>
          <p:cNvPr id="39947" name="Google Shape;9034;p75"/>
          <p:cNvGrpSpPr>
            <a:grpSpLocks/>
          </p:cNvGrpSpPr>
          <p:nvPr/>
        </p:nvGrpSpPr>
        <p:grpSpPr bwMode="auto">
          <a:xfrm>
            <a:off x="4475669" y="2164377"/>
            <a:ext cx="344488" cy="339725"/>
            <a:chOff x="6238300" y="1426975"/>
            <a:chExt cx="489450" cy="483175"/>
          </a:xfrm>
          <a:solidFill>
            <a:schemeClr val="accent1">
              <a:lumMod val="50000"/>
            </a:schemeClr>
          </a:solidFill>
        </p:grpSpPr>
        <p:sp>
          <p:nvSpPr>
            <p:cNvPr id="39966" name="Google Shape;9035;p75"/>
            <p:cNvSpPr>
              <a:spLocks/>
            </p:cNvSpPr>
            <p:nvPr/>
          </p:nvSpPr>
          <p:spPr bwMode="auto">
            <a:xfrm>
              <a:off x="6238300" y="1426975"/>
              <a:ext cx="489450" cy="483175"/>
            </a:xfrm>
            <a:custGeom>
              <a:avLst/>
              <a:gdLst>
                <a:gd name="T0" fmla="*/ 402725 w 19578"/>
                <a:gd name="T1" fmla="*/ 56675 h 19327"/>
                <a:gd name="T2" fmla="*/ 402725 w 19578"/>
                <a:gd name="T3" fmla="*/ 120075 h 19327"/>
                <a:gd name="T4" fmla="*/ 374425 w 19578"/>
                <a:gd name="T5" fmla="*/ 95775 h 19327"/>
                <a:gd name="T6" fmla="*/ 374425 w 19578"/>
                <a:gd name="T7" fmla="*/ 56675 h 19327"/>
                <a:gd name="T8" fmla="*/ 402725 w 19578"/>
                <a:gd name="T9" fmla="*/ 56675 h 19327"/>
                <a:gd name="T10" fmla="*/ 247000 w 19578"/>
                <a:gd name="T11" fmla="*/ 28375 h 19327"/>
                <a:gd name="T12" fmla="*/ 256200 w 19578"/>
                <a:gd name="T13" fmla="*/ 31850 h 19327"/>
                <a:gd name="T14" fmla="*/ 454350 w 19578"/>
                <a:gd name="T15" fmla="*/ 201675 h 19327"/>
                <a:gd name="T16" fmla="*/ 455950 w 19578"/>
                <a:gd name="T17" fmla="*/ 221600 h 19327"/>
                <a:gd name="T18" fmla="*/ 455950 w 19578"/>
                <a:gd name="T19" fmla="*/ 221525 h 19327"/>
                <a:gd name="T20" fmla="*/ 445225 w 19578"/>
                <a:gd name="T21" fmla="*/ 226525 h 19327"/>
                <a:gd name="T22" fmla="*/ 436000 w 19578"/>
                <a:gd name="T23" fmla="*/ 223125 h 19327"/>
                <a:gd name="T24" fmla="*/ 256275 w 19578"/>
                <a:gd name="T25" fmla="*/ 69050 h 19327"/>
                <a:gd name="T26" fmla="*/ 247075 w 19578"/>
                <a:gd name="T27" fmla="*/ 65650 h 19327"/>
                <a:gd name="T28" fmla="*/ 237850 w 19578"/>
                <a:gd name="T29" fmla="*/ 69050 h 19327"/>
                <a:gd name="T30" fmla="*/ 67175 w 19578"/>
                <a:gd name="T31" fmla="*/ 213825 h 19327"/>
                <a:gd name="T32" fmla="*/ 65225 w 19578"/>
                <a:gd name="T33" fmla="*/ 215575 h 19327"/>
                <a:gd name="T34" fmla="*/ 56250 w 19578"/>
                <a:gd name="T35" fmla="*/ 223125 h 19327"/>
                <a:gd name="T36" fmla="*/ 47050 w 19578"/>
                <a:gd name="T37" fmla="*/ 226500 h 19327"/>
                <a:gd name="T38" fmla="*/ 36300 w 19578"/>
                <a:gd name="T39" fmla="*/ 221600 h 19327"/>
                <a:gd name="T40" fmla="*/ 37750 w 19578"/>
                <a:gd name="T41" fmla="*/ 201675 h 19327"/>
                <a:gd name="T42" fmla="*/ 237775 w 19578"/>
                <a:gd name="T43" fmla="*/ 31850 h 19327"/>
                <a:gd name="T44" fmla="*/ 247000 w 19578"/>
                <a:gd name="T45" fmla="*/ 28375 h 19327"/>
                <a:gd name="T46" fmla="*/ 303675 w 19578"/>
                <a:gd name="T47" fmla="*/ 341625 h 19327"/>
                <a:gd name="T48" fmla="*/ 303675 w 19578"/>
                <a:gd name="T49" fmla="*/ 454875 h 19327"/>
                <a:gd name="T50" fmla="*/ 188575 w 19578"/>
                <a:gd name="T51" fmla="*/ 454875 h 19327"/>
                <a:gd name="T52" fmla="*/ 188575 w 19578"/>
                <a:gd name="T53" fmla="*/ 341625 h 19327"/>
                <a:gd name="T54" fmla="*/ 303675 w 19578"/>
                <a:gd name="T55" fmla="*/ 341625 h 19327"/>
                <a:gd name="T56" fmla="*/ 247075 w 19578"/>
                <a:gd name="T57" fmla="*/ 98425 h 19327"/>
                <a:gd name="T58" fmla="*/ 402725 w 19578"/>
                <a:gd name="T59" fmla="*/ 231875 h 19327"/>
                <a:gd name="T60" fmla="*/ 402725 w 19578"/>
                <a:gd name="T61" fmla="*/ 454875 h 19327"/>
                <a:gd name="T62" fmla="*/ 332000 w 19578"/>
                <a:gd name="T63" fmla="*/ 454875 h 19327"/>
                <a:gd name="T64" fmla="*/ 332000 w 19578"/>
                <a:gd name="T65" fmla="*/ 327525 h 19327"/>
                <a:gd name="T66" fmla="*/ 317800 w 19578"/>
                <a:gd name="T67" fmla="*/ 313325 h 19327"/>
                <a:gd name="T68" fmla="*/ 174375 w 19578"/>
                <a:gd name="T69" fmla="*/ 313325 h 19327"/>
                <a:gd name="T70" fmla="*/ 160250 w 19578"/>
                <a:gd name="T71" fmla="*/ 327525 h 19327"/>
                <a:gd name="T72" fmla="*/ 160250 w 19578"/>
                <a:gd name="T73" fmla="*/ 454875 h 19327"/>
                <a:gd name="T74" fmla="*/ 89450 w 19578"/>
                <a:gd name="T75" fmla="*/ 454875 h 19327"/>
                <a:gd name="T76" fmla="*/ 89450 w 19578"/>
                <a:gd name="T77" fmla="*/ 232025 h 19327"/>
                <a:gd name="T78" fmla="*/ 247075 w 19578"/>
                <a:gd name="T79" fmla="*/ 98425 h 19327"/>
                <a:gd name="T80" fmla="*/ 247075 w 19578"/>
                <a:gd name="T81" fmla="*/ 0 h 19327"/>
                <a:gd name="T82" fmla="*/ 219450 w 19578"/>
                <a:gd name="T83" fmla="*/ 10250 h 19327"/>
                <a:gd name="T84" fmla="*/ 19325 w 19578"/>
                <a:gd name="T85" fmla="*/ 180100 h 19327"/>
                <a:gd name="T86" fmla="*/ 10275 w 19578"/>
                <a:gd name="T87" fmla="*/ 233625 h 19327"/>
                <a:gd name="T88" fmla="*/ 47050 w 19578"/>
                <a:gd name="T89" fmla="*/ 254825 h 19327"/>
                <a:gd name="T90" fmla="*/ 61150 w 19578"/>
                <a:gd name="T91" fmla="*/ 252400 h 19327"/>
                <a:gd name="T92" fmla="*/ 61150 w 19578"/>
                <a:gd name="T93" fmla="*/ 469050 h 19327"/>
                <a:gd name="T94" fmla="*/ 75250 w 19578"/>
                <a:gd name="T95" fmla="*/ 483175 h 19327"/>
                <a:gd name="T96" fmla="*/ 416825 w 19578"/>
                <a:gd name="T97" fmla="*/ 483175 h 19327"/>
                <a:gd name="T98" fmla="*/ 431025 w 19578"/>
                <a:gd name="T99" fmla="*/ 469050 h 19327"/>
                <a:gd name="T100" fmla="*/ 431025 w 19578"/>
                <a:gd name="T101" fmla="*/ 252400 h 19327"/>
                <a:gd name="T102" fmla="*/ 445225 w 19578"/>
                <a:gd name="T103" fmla="*/ 254875 h 19327"/>
                <a:gd name="T104" fmla="*/ 487500 w 19578"/>
                <a:gd name="T105" fmla="*/ 209075 h 19327"/>
                <a:gd name="T106" fmla="*/ 472850 w 19578"/>
                <a:gd name="T107" fmla="*/ 180100 h 19327"/>
                <a:gd name="T108" fmla="*/ 431025 w 19578"/>
                <a:gd name="T109" fmla="*/ 144250 h 19327"/>
                <a:gd name="T110" fmla="*/ 431025 w 19578"/>
                <a:gd name="T111" fmla="*/ 42550 h 19327"/>
                <a:gd name="T112" fmla="*/ 416900 w 19578"/>
                <a:gd name="T113" fmla="*/ 28375 h 19327"/>
                <a:gd name="T114" fmla="*/ 360300 w 19578"/>
                <a:gd name="T115" fmla="*/ 28375 h 19327"/>
                <a:gd name="T116" fmla="*/ 346100 w 19578"/>
                <a:gd name="T117" fmla="*/ 42550 h 19327"/>
                <a:gd name="T118" fmla="*/ 346100 w 19578"/>
                <a:gd name="T119" fmla="*/ 71550 h 19327"/>
                <a:gd name="T120" fmla="*/ 274700 w 19578"/>
                <a:gd name="T121" fmla="*/ 10250 h 19327"/>
                <a:gd name="T122" fmla="*/ 247075 w 19578"/>
                <a:gd name="T123" fmla="*/ 0 h 193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578" h="19327" extrusionOk="0">
                  <a:moveTo>
                    <a:pt x="16109" y="2267"/>
                  </a:moveTo>
                  <a:lnTo>
                    <a:pt x="16109" y="4803"/>
                  </a:lnTo>
                  <a:lnTo>
                    <a:pt x="14977" y="3831"/>
                  </a:lnTo>
                  <a:lnTo>
                    <a:pt x="14977" y="2267"/>
                  </a:lnTo>
                  <a:lnTo>
                    <a:pt x="16109" y="2267"/>
                  </a:lnTo>
                  <a:close/>
                  <a:moveTo>
                    <a:pt x="9880" y="1135"/>
                  </a:moveTo>
                  <a:cubicBezTo>
                    <a:pt x="10011" y="1135"/>
                    <a:pt x="10142" y="1181"/>
                    <a:pt x="10248" y="1274"/>
                  </a:cubicBezTo>
                  <a:lnTo>
                    <a:pt x="18174" y="8067"/>
                  </a:lnTo>
                  <a:cubicBezTo>
                    <a:pt x="18413" y="8270"/>
                    <a:pt x="18440" y="8626"/>
                    <a:pt x="18238" y="8864"/>
                  </a:cubicBezTo>
                  <a:lnTo>
                    <a:pt x="18238" y="8861"/>
                  </a:lnTo>
                  <a:cubicBezTo>
                    <a:pt x="18129" y="8988"/>
                    <a:pt x="17972" y="9061"/>
                    <a:pt x="17809" y="9061"/>
                  </a:cubicBezTo>
                  <a:cubicBezTo>
                    <a:pt x="17673" y="9061"/>
                    <a:pt x="17540" y="9012"/>
                    <a:pt x="17440" y="8925"/>
                  </a:cubicBezTo>
                  <a:lnTo>
                    <a:pt x="10251" y="2762"/>
                  </a:lnTo>
                  <a:cubicBezTo>
                    <a:pt x="10145" y="2672"/>
                    <a:pt x="10014" y="2626"/>
                    <a:pt x="9883" y="2626"/>
                  </a:cubicBezTo>
                  <a:cubicBezTo>
                    <a:pt x="9751" y="2626"/>
                    <a:pt x="9620" y="2672"/>
                    <a:pt x="9514" y="2762"/>
                  </a:cubicBezTo>
                  <a:lnTo>
                    <a:pt x="2687" y="8553"/>
                  </a:lnTo>
                  <a:cubicBezTo>
                    <a:pt x="2657" y="8575"/>
                    <a:pt x="2633" y="8596"/>
                    <a:pt x="2609" y="8623"/>
                  </a:cubicBezTo>
                  <a:lnTo>
                    <a:pt x="2250" y="8925"/>
                  </a:lnTo>
                  <a:cubicBezTo>
                    <a:pt x="2142" y="9016"/>
                    <a:pt x="2012" y="9060"/>
                    <a:pt x="1882" y="9060"/>
                  </a:cubicBezTo>
                  <a:cubicBezTo>
                    <a:pt x="1723" y="9060"/>
                    <a:pt x="1565" y="8994"/>
                    <a:pt x="1452" y="8864"/>
                  </a:cubicBezTo>
                  <a:cubicBezTo>
                    <a:pt x="1250" y="8629"/>
                    <a:pt x="1274" y="8273"/>
                    <a:pt x="1510" y="8067"/>
                  </a:cubicBezTo>
                  <a:lnTo>
                    <a:pt x="9511" y="1274"/>
                  </a:lnTo>
                  <a:cubicBezTo>
                    <a:pt x="9617" y="1181"/>
                    <a:pt x="9748" y="1135"/>
                    <a:pt x="9880" y="1135"/>
                  </a:cubicBezTo>
                  <a:close/>
                  <a:moveTo>
                    <a:pt x="12147" y="13665"/>
                  </a:moveTo>
                  <a:lnTo>
                    <a:pt x="12147" y="18195"/>
                  </a:lnTo>
                  <a:lnTo>
                    <a:pt x="7543" y="18195"/>
                  </a:lnTo>
                  <a:lnTo>
                    <a:pt x="7543" y="13665"/>
                  </a:lnTo>
                  <a:lnTo>
                    <a:pt x="12147" y="13665"/>
                  </a:lnTo>
                  <a:close/>
                  <a:moveTo>
                    <a:pt x="9883" y="3937"/>
                  </a:moveTo>
                  <a:lnTo>
                    <a:pt x="16109" y="9275"/>
                  </a:lnTo>
                  <a:lnTo>
                    <a:pt x="16109" y="18195"/>
                  </a:lnTo>
                  <a:lnTo>
                    <a:pt x="13280" y="18195"/>
                  </a:lnTo>
                  <a:lnTo>
                    <a:pt x="13280" y="13101"/>
                  </a:lnTo>
                  <a:cubicBezTo>
                    <a:pt x="13280" y="12787"/>
                    <a:pt x="13026" y="12533"/>
                    <a:pt x="12712" y="12533"/>
                  </a:cubicBezTo>
                  <a:lnTo>
                    <a:pt x="6975" y="12533"/>
                  </a:lnTo>
                  <a:cubicBezTo>
                    <a:pt x="6661" y="12533"/>
                    <a:pt x="6410" y="12787"/>
                    <a:pt x="6410" y="13101"/>
                  </a:cubicBezTo>
                  <a:lnTo>
                    <a:pt x="6410" y="18195"/>
                  </a:lnTo>
                  <a:lnTo>
                    <a:pt x="3578" y="18195"/>
                  </a:lnTo>
                  <a:lnTo>
                    <a:pt x="3578" y="9281"/>
                  </a:lnTo>
                  <a:lnTo>
                    <a:pt x="9883" y="3937"/>
                  </a:lnTo>
                  <a:close/>
                  <a:moveTo>
                    <a:pt x="9883" y="0"/>
                  </a:moveTo>
                  <a:cubicBezTo>
                    <a:pt x="9489" y="0"/>
                    <a:pt x="9095" y="137"/>
                    <a:pt x="8778" y="410"/>
                  </a:cubicBezTo>
                  <a:lnTo>
                    <a:pt x="773" y="7204"/>
                  </a:lnTo>
                  <a:cubicBezTo>
                    <a:pt x="154" y="7738"/>
                    <a:pt x="0" y="8635"/>
                    <a:pt x="411" y="9345"/>
                  </a:cubicBezTo>
                  <a:cubicBezTo>
                    <a:pt x="720" y="9881"/>
                    <a:pt x="1289" y="10193"/>
                    <a:pt x="1882" y="10193"/>
                  </a:cubicBezTo>
                  <a:cubicBezTo>
                    <a:pt x="2070" y="10193"/>
                    <a:pt x="2261" y="10162"/>
                    <a:pt x="2446" y="10096"/>
                  </a:cubicBezTo>
                  <a:lnTo>
                    <a:pt x="2446" y="18762"/>
                  </a:lnTo>
                  <a:cubicBezTo>
                    <a:pt x="2446" y="19073"/>
                    <a:pt x="2699" y="19327"/>
                    <a:pt x="3010" y="19327"/>
                  </a:cubicBezTo>
                  <a:lnTo>
                    <a:pt x="16673" y="19327"/>
                  </a:lnTo>
                  <a:cubicBezTo>
                    <a:pt x="16987" y="19327"/>
                    <a:pt x="17241" y="19073"/>
                    <a:pt x="17241" y="18762"/>
                  </a:cubicBezTo>
                  <a:lnTo>
                    <a:pt x="17241" y="10096"/>
                  </a:lnTo>
                  <a:cubicBezTo>
                    <a:pt x="17431" y="10163"/>
                    <a:pt x="17623" y="10195"/>
                    <a:pt x="17809" y="10195"/>
                  </a:cubicBezTo>
                  <a:cubicBezTo>
                    <a:pt x="18756" y="10195"/>
                    <a:pt x="19578" y="9388"/>
                    <a:pt x="19500" y="8363"/>
                  </a:cubicBezTo>
                  <a:cubicBezTo>
                    <a:pt x="19466" y="7913"/>
                    <a:pt x="19255" y="7497"/>
                    <a:pt x="18914" y="7204"/>
                  </a:cubicBezTo>
                  <a:lnTo>
                    <a:pt x="17241" y="5770"/>
                  </a:lnTo>
                  <a:lnTo>
                    <a:pt x="17241" y="1702"/>
                  </a:lnTo>
                  <a:cubicBezTo>
                    <a:pt x="17241" y="1388"/>
                    <a:pt x="16987" y="1135"/>
                    <a:pt x="16676" y="1135"/>
                  </a:cubicBezTo>
                  <a:lnTo>
                    <a:pt x="14412" y="1135"/>
                  </a:lnTo>
                  <a:cubicBezTo>
                    <a:pt x="14098" y="1135"/>
                    <a:pt x="13844" y="1388"/>
                    <a:pt x="13844" y="1702"/>
                  </a:cubicBezTo>
                  <a:lnTo>
                    <a:pt x="13844" y="2862"/>
                  </a:lnTo>
                  <a:lnTo>
                    <a:pt x="10988" y="410"/>
                  </a:lnTo>
                  <a:cubicBezTo>
                    <a:pt x="10671" y="137"/>
                    <a:pt x="10277" y="0"/>
                    <a:pt x="9883" y="0"/>
                  </a:cubicBez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7" name="Google Shape;9036;p75"/>
            <p:cNvSpPr>
              <a:spLocks/>
            </p:cNvSpPr>
            <p:nvPr/>
          </p:nvSpPr>
          <p:spPr bwMode="auto">
            <a:xfrm>
              <a:off x="6426850" y="1596875"/>
              <a:ext cx="115150" cy="113250"/>
            </a:xfrm>
            <a:custGeom>
              <a:avLst/>
              <a:gdLst>
                <a:gd name="T0" fmla="*/ 86825 w 4606"/>
                <a:gd name="T1" fmla="*/ 28300 h 4530"/>
                <a:gd name="T2" fmla="*/ 86825 w 4606"/>
                <a:gd name="T3" fmla="*/ 84925 h 4530"/>
                <a:gd name="T4" fmla="*/ 28325 w 4606"/>
                <a:gd name="T5" fmla="*/ 84925 h 4530"/>
                <a:gd name="T6" fmla="*/ 28325 w 4606"/>
                <a:gd name="T7" fmla="*/ 28300 h 4530"/>
                <a:gd name="T8" fmla="*/ 86825 w 4606"/>
                <a:gd name="T9" fmla="*/ 28300 h 4530"/>
                <a:gd name="T10" fmla="*/ 14125 w 4606"/>
                <a:gd name="T11" fmla="*/ 0 h 4530"/>
                <a:gd name="T12" fmla="*/ 25 w 4606"/>
                <a:gd name="T13" fmla="*/ 14200 h 4530"/>
                <a:gd name="T14" fmla="*/ 25 w 4606"/>
                <a:gd name="T15" fmla="*/ 99125 h 4530"/>
                <a:gd name="T16" fmla="*/ 14125 w 4606"/>
                <a:gd name="T17" fmla="*/ 113225 h 4530"/>
                <a:gd name="T18" fmla="*/ 100950 w 4606"/>
                <a:gd name="T19" fmla="*/ 113225 h 4530"/>
                <a:gd name="T20" fmla="*/ 115125 w 4606"/>
                <a:gd name="T21" fmla="*/ 99125 h 4530"/>
                <a:gd name="T22" fmla="*/ 115125 w 4606"/>
                <a:gd name="T23" fmla="*/ 14200 h 4530"/>
                <a:gd name="T24" fmla="*/ 100950 w 4606"/>
                <a:gd name="T25" fmla="*/ 0 h 4530"/>
                <a:gd name="T26" fmla="*/ 14125 w 4606"/>
                <a:gd name="T27" fmla="*/ 0 h 45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06" h="4530" extrusionOk="0">
                  <a:moveTo>
                    <a:pt x="3473" y="1132"/>
                  </a:moveTo>
                  <a:lnTo>
                    <a:pt x="3473" y="3397"/>
                  </a:lnTo>
                  <a:lnTo>
                    <a:pt x="1133" y="3397"/>
                  </a:lnTo>
                  <a:lnTo>
                    <a:pt x="1133" y="1132"/>
                  </a:lnTo>
                  <a:lnTo>
                    <a:pt x="3473" y="1132"/>
                  </a:lnTo>
                  <a:close/>
                  <a:moveTo>
                    <a:pt x="565" y="0"/>
                  </a:moveTo>
                  <a:cubicBezTo>
                    <a:pt x="251" y="0"/>
                    <a:pt x="1" y="254"/>
                    <a:pt x="1" y="568"/>
                  </a:cubicBezTo>
                  <a:lnTo>
                    <a:pt x="1" y="3965"/>
                  </a:lnTo>
                  <a:cubicBezTo>
                    <a:pt x="1" y="4276"/>
                    <a:pt x="251" y="4529"/>
                    <a:pt x="565" y="4529"/>
                  </a:cubicBezTo>
                  <a:lnTo>
                    <a:pt x="4038" y="4529"/>
                  </a:lnTo>
                  <a:cubicBezTo>
                    <a:pt x="4352" y="4529"/>
                    <a:pt x="4605" y="4276"/>
                    <a:pt x="4605" y="3965"/>
                  </a:cubicBezTo>
                  <a:lnTo>
                    <a:pt x="4605" y="568"/>
                  </a:lnTo>
                  <a:cubicBezTo>
                    <a:pt x="4605" y="254"/>
                    <a:pt x="4352" y="0"/>
                    <a:pt x="4038" y="0"/>
                  </a:cubicBezTo>
                  <a:lnTo>
                    <a:pt x="565"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8" name="Google Shape;9037;p75"/>
            <p:cNvSpPr>
              <a:spLocks/>
            </p:cNvSpPr>
            <p:nvPr/>
          </p:nvSpPr>
          <p:spPr bwMode="auto">
            <a:xfrm>
              <a:off x="6485350" y="1796900"/>
              <a:ext cx="28325" cy="28325"/>
            </a:xfrm>
            <a:custGeom>
              <a:avLst/>
              <a:gdLst>
                <a:gd name="T0" fmla="*/ 14125 w 1133"/>
                <a:gd name="T1" fmla="*/ 25 h 1133"/>
                <a:gd name="T2" fmla="*/ 25 w 1133"/>
                <a:gd name="T3" fmla="*/ 14200 h 1133"/>
                <a:gd name="T4" fmla="*/ 14125 w 1133"/>
                <a:gd name="T5" fmla="*/ 28325 h 1133"/>
                <a:gd name="T6" fmla="*/ 28325 w 1133"/>
                <a:gd name="T7" fmla="*/ 14200 h 1133"/>
                <a:gd name="T8" fmla="*/ 14125 w 1133"/>
                <a:gd name="T9" fmla="*/ 25 h 1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3" h="1133" extrusionOk="0">
                  <a:moveTo>
                    <a:pt x="565" y="1"/>
                  </a:moveTo>
                  <a:cubicBezTo>
                    <a:pt x="251" y="1"/>
                    <a:pt x="1" y="254"/>
                    <a:pt x="1" y="568"/>
                  </a:cubicBezTo>
                  <a:cubicBezTo>
                    <a:pt x="1" y="879"/>
                    <a:pt x="251" y="1133"/>
                    <a:pt x="565" y="1133"/>
                  </a:cubicBezTo>
                  <a:cubicBezTo>
                    <a:pt x="879" y="1133"/>
                    <a:pt x="1133" y="879"/>
                    <a:pt x="1133" y="568"/>
                  </a:cubicBezTo>
                  <a:cubicBezTo>
                    <a:pt x="1133" y="254"/>
                    <a:pt x="879" y="1"/>
                    <a:pt x="565" y="1"/>
                  </a:cubicBezTo>
                  <a:close/>
                </a:path>
              </a:pathLst>
            </a:custGeom>
            <a:grpFill/>
            <a:ln w="9525">
              <a:solidFill>
                <a:srgbClr val="FF0000"/>
              </a:solidFill>
              <a:round/>
              <a:headEnd/>
              <a:tailEnd/>
            </a:ln>
            <a:extLst/>
          </p:spPr>
          <p:txBody>
            <a:bodyPr lIns="91425" tIns="91425" rIns="91425" bIns="91425" anchor="ctr"/>
            <a:lstStyle/>
            <a:p>
              <a:pPr>
                <a:defRPr/>
              </a:pPr>
              <a:endParaRPr lang="en-US"/>
            </a:p>
          </p:txBody>
        </p:sp>
      </p:grpSp>
      <p:grpSp>
        <p:nvGrpSpPr>
          <p:cNvPr id="39948" name="Google Shape;10901;p81"/>
          <p:cNvGrpSpPr>
            <a:grpSpLocks/>
          </p:cNvGrpSpPr>
          <p:nvPr/>
        </p:nvGrpSpPr>
        <p:grpSpPr bwMode="auto">
          <a:xfrm>
            <a:off x="4437569" y="3450252"/>
            <a:ext cx="398463" cy="422275"/>
            <a:chOff x="-5995925" y="2757850"/>
            <a:chExt cx="275675" cy="292225"/>
          </a:xfrm>
          <a:solidFill>
            <a:schemeClr val="accent1">
              <a:lumMod val="50000"/>
            </a:schemeClr>
          </a:solidFill>
        </p:grpSpPr>
        <p:sp>
          <p:nvSpPr>
            <p:cNvPr id="39957" name="Google Shape;10902;p81"/>
            <p:cNvSpPr>
              <a:spLocks/>
            </p:cNvSpPr>
            <p:nvPr/>
          </p:nvSpPr>
          <p:spPr bwMode="auto">
            <a:xfrm>
              <a:off x="-5995925" y="2757850"/>
              <a:ext cx="275675" cy="292225"/>
            </a:xfrm>
            <a:custGeom>
              <a:avLst/>
              <a:gdLst>
                <a:gd name="T0" fmla="*/ 248100 w 11027"/>
                <a:gd name="T1" fmla="*/ 33100 h 11689"/>
                <a:gd name="T2" fmla="*/ 256775 w 11027"/>
                <a:gd name="T3" fmla="*/ 42550 h 11689"/>
                <a:gd name="T4" fmla="*/ 256775 w 11027"/>
                <a:gd name="T5" fmla="*/ 231575 h 11689"/>
                <a:gd name="T6" fmla="*/ 257550 w 11027"/>
                <a:gd name="T7" fmla="*/ 231575 h 11689"/>
                <a:gd name="T8" fmla="*/ 248900 w 11027"/>
                <a:gd name="T9" fmla="*/ 240250 h 11689"/>
                <a:gd name="T10" fmla="*/ 240225 w 11027"/>
                <a:gd name="T11" fmla="*/ 240250 h 11689"/>
                <a:gd name="T12" fmla="*/ 240225 w 11027"/>
                <a:gd name="T13" fmla="*/ 214250 h 11689"/>
                <a:gd name="T14" fmla="*/ 231575 w 11027"/>
                <a:gd name="T15" fmla="*/ 205575 h 11689"/>
                <a:gd name="T16" fmla="*/ 111050 w 11027"/>
                <a:gd name="T17" fmla="*/ 205575 h 11689"/>
                <a:gd name="T18" fmla="*/ 102400 w 11027"/>
                <a:gd name="T19" fmla="*/ 214250 h 11689"/>
                <a:gd name="T20" fmla="*/ 102400 w 11027"/>
                <a:gd name="T21" fmla="*/ 240250 h 11689"/>
                <a:gd name="T22" fmla="*/ 85850 w 11027"/>
                <a:gd name="T23" fmla="*/ 240250 h 11689"/>
                <a:gd name="T24" fmla="*/ 85850 w 11027"/>
                <a:gd name="T25" fmla="*/ 33100 h 11689"/>
                <a:gd name="T26" fmla="*/ 248100 w 11027"/>
                <a:gd name="T27" fmla="*/ 33100 h 11689"/>
                <a:gd name="T28" fmla="*/ 60650 w 11027"/>
                <a:gd name="T29" fmla="*/ 15775 h 11689"/>
                <a:gd name="T30" fmla="*/ 70100 w 11027"/>
                <a:gd name="T31" fmla="*/ 24425 h 11689"/>
                <a:gd name="T32" fmla="*/ 70100 w 11027"/>
                <a:gd name="T33" fmla="*/ 248125 h 11689"/>
                <a:gd name="T34" fmla="*/ 60650 w 11027"/>
                <a:gd name="T35" fmla="*/ 256775 h 11689"/>
                <a:gd name="T36" fmla="*/ 26775 w 11027"/>
                <a:gd name="T37" fmla="*/ 256775 h 11689"/>
                <a:gd name="T38" fmla="*/ 17325 w 11027"/>
                <a:gd name="T39" fmla="*/ 248125 h 11689"/>
                <a:gd name="T40" fmla="*/ 17325 w 11027"/>
                <a:gd name="T41" fmla="*/ 24425 h 11689"/>
                <a:gd name="T42" fmla="*/ 26775 w 11027"/>
                <a:gd name="T43" fmla="*/ 15775 h 11689"/>
                <a:gd name="T44" fmla="*/ 60650 w 11027"/>
                <a:gd name="T45" fmla="*/ 15775 h 11689"/>
                <a:gd name="T46" fmla="*/ 223700 w 11027"/>
                <a:gd name="T47" fmla="*/ 223700 h 11689"/>
                <a:gd name="T48" fmla="*/ 223700 w 11027"/>
                <a:gd name="T49" fmla="*/ 274900 h 11689"/>
                <a:gd name="T50" fmla="*/ 121300 w 11027"/>
                <a:gd name="T51" fmla="*/ 274900 h 11689"/>
                <a:gd name="T52" fmla="*/ 121300 w 11027"/>
                <a:gd name="T53" fmla="*/ 223700 h 11689"/>
                <a:gd name="T54" fmla="*/ 223700 w 11027"/>
                <a:gd name="T55" fmla="*/ 223700 h 11689"/>
                <a:gd name="T56" fmla="*/ 25200 w 11027"/>
                <a:gd name="T57" fmla="*/ 25 h 11689"/>
                <a:gd name="T58" fmla="*/ 0 w 11027"/>
                <a:gd name="T59" fmla="*/ 25225 h 11689"/>
                <a:gd name="T60" fmla="*/ 0 w 11027"/>
                <a:gd name="T61" fmla="*/ 248900 h 11689"/>
                <a:gd name="T62" fmla="*/ 25200 w 11027"/>
                <a:gd name="T63" fmla="*/ 274900 h 11689"/>
                <a:gd name="T64" fmla="*/ 59875 w 11027"/>
                <a:gd name="T65" fmla="*/ 274900 h 11689"/>
                <a:gd name="T66" fmla="*/ 84275 w 11027"/>
                <a:gd name="T67" fmla="*/ 257575 h 11689"/>
                <a:gd name="T68" fmla="*/ 103175 w 11027"/>
                <a:gd name="T69" fmla="*/ 257575 h 11689"/>
                <a:gd name="T70" fmla="*/ 103175 w 11027"/>
                <a:gd name="T71" fmla="*/ 283550 h 11689"/>
                <a:gd name="T72" fmla="*/ 111850 w 11027"/>
                <a:gd name="T73" fmla="*/ 292225 h 11689"/>
                <a:gd name="T74" fmla="*/ 232350 w 11027"/>
                <a:gd name="T75" fmla="*/ 292225 h 11689"/>
                <a:gd name="T76" fmla="*/ 241025 w 11027"/>
                <a:gd name="T77" fmla="*/ 283550 h 11689"/>
                <a:gd name="T78" fmla="*/ 241025 w 11027"/>
                <a:gd name="T79" fmla="*/ 256775 h 11689"/>
                <a:gd name="T80" fmla="*/ 249675 w 11027"/>
                <a:gd name="T81" fmla="*/ 256775 h 11689"/>
                <a:gd name="T82" fmla="*/ 275675 w 11027"/>
                <a:gd name="T83" fmla="*/ 231575 h 11689"/>
                <a:gd name="T84" fmla="*/ 275675 w 11027"/>
                <a:gd name="T85" fmla="*/ 42550 h 11689"/>
                <a:gd name="T86" fmla="*/ 248900 w 11027"/>
                <a:gd name="T87" fmla="*/ 16550 h 11689"/>
                <a:gd name="T88" fmla="*/ 84275 w 11027"/>
                <a:gd name="T89" fmla="*/ 16550 h 11689"/>
                <a:gd name="T90" fmla="*/ 59875 w 11027"/>
                <a:gd name="T91" fmla="*/ 25 h 11689"/>
                <a:gd name="T92" fmla="*/ 25200 w 11027"/>
                <a:gd name="T93" fmla="*/ 25 h 116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027" h="11689" extrusionOk="0">
                  <a:moveTo>
                    <a:pt x="9924" y="1324"/>
                  </a:moveTo>
                  <a:cubicBezTo>
                    <a:pt x="10113" y="1324"/>
                    <a:pt x="10271" y="1481"/>
                    <a:pt x="10271" y="1702"/>
                  </a:cubicBezTo>
                  <a:lnTo>
                    <a:pt x="10271" y="9263"/>
                  </a:lnTo>
                  <a:lnTo>
                    <a:pt x="10302" y="9263"/>
                  </a:lnTo>
                  <a:cubicBezTo>
                    <a:pt x="10302" y="9452"/>
                    <a:pt x="10145" y="9610"/>
                    <a:pt x="9956" y="9610"/>
                  </a:cubicBezTo>
                  <a:lnTo>
                    <a:pt x="9609" y="9610"/>
                  </a:lnTo>
                  <a:lnTo>
                    <a:pt x="9609" y="8570"/>
                  </a:lnTo>
                  <a:cubicBezTo>
                    <a:pt x="9609" y="8381"/>
                    <a:pt x="9452" y="8223"/>
                    <a:pt x="9263" y="8223"/>
                  </a:cubicBezTo>
                  <a:lnTo>
                    <a:pt x="4442" y="8223"/>
                  </a:lnTo>
                  <a:cubicBezTo>
                    <a:pt x="4253" y="8223"/>
                    <a:pt x="4096" y="8381"/>
                    <a:pt x="4096" y="8570"/>
                  </a:cubicBezTo>
                  <a:lnTo>
                    <a:pt x="4096" y="9610"/>
                  </a:lnTo>
                  <a:lnTo>
                    <a:pt x="3434" y="9610"/>
                  </a:lnTo>
                  <a:lnTo>
                    <a:pt x="3434" y="1324"/>
                  </a:lnTo>
                  <a:lnTo>
                    <a:pt x="9924" y="1324"/>
                  </a:lnTo>
                  <a:close/>
                  <a:moveTo>
                    <a:pt x="2426" y="631"/>
                  </a:moveTo>
                  <a:cubicBezTo>
                    <a:pt x="2647" y="631"/>
                    <a:pt x="2804" y="788"/>
                    <a:pt x="2804" y="977"/>
                  </a:cubicBezTo>
                  <a:lnTo>
                    <a:pt x="2804" y="9925"/>
                  </a:lnTo>
                  <a:cubicBezTo>
                    <a:pt x="2804" y="10114"/>
                    <a:pt x="2647" y="10271"/>
                    <a:pt x="2426" y="10271"/>
                  </a:cubicBezTo>
                  <a:lnTo>
                    <a:pt x="1071" y="10271"/>
                  </a:lnTo>
                  <a:cubicBezTo>
                    <a:pt x="851" y="10271"/>
                    <a:pt x="693" y="10114"/>
                    <a:pt x="693" y="9925"/>
                  </a:cubicBezTo>
                  <a:lnTo>
                    <a:pt x="693" y="977"/>
                  </a:lnTo>
                  <a:cubicBezTo>
                    <a:pt x="693" y="788"/>
                    <a:pt x="851" y="631"/>
                    <a:pt x="1071" y="631"/>
                  </a:cubicBezTo>
                  <a:lnTo>
                    <a:pt x="2426" y="631"/>
                  </a:lnTo>
                  <a:close/>
                  <a:moveTo>
                    <a:pt x="8948" y="8948"/>
                  </a:moveTo>
                  <a:lnTo>
                    <a:pt x="8948" y="10996"/>
                  </a:lnTo>
                  <a:lnTo>
                    <a:pt x="4852" y="10996"/>
                  </a:lnTo>
                  <a:lnTo>
                    <a:pt x="4852" y="8948"/>
                  </a:lnTo>
                  <a:lnTo>
                    <a:pt x="8948" y="8948"/>
                  </a:lnTo>
                  <a:close/>
                  <a:moveTo>
                    <a:pt x="1008" y="1"/>
                  </a:moveTo>
                  <a:cubicBezTo>
                    <a:pt x="473" y="1"/>
                    <a:pt x="0" y="473"/>
                    <a:pt x="0" y="1009"/>
                  </a:cubicBezTo>
                  <a:lnTo>
                    <a:pt x="0" y="9956"/>
                  </a:lnTo>
                  <a:cubicBezTo>
                    <a:pt x="0" y="10523"/>
                    <a:pt x="473" y="10996"/>
                    <a:pt x="1008" y="10996"/>
                  </a:cubicBezTo>
                  <a:lnTo>
                    <a:pt x="2395" y="10996"/>
                  </a:lnTo>
                  <a:cubicBezTo>
                    <a:pt x="2836" y="10996"/>
                    <a:pt x="3214" y="10712"/>
                    <a:pt x="3371" y="10303"/>
                  </a:cubicBezTo>
                  <a:lnTo>
                    <a:pt x="4127" y="10303"/>
                  </a:lnTo>
                  <a:lnTo>
                    <a:pt x="4127" y="11342"/>
                  </a:lnTo>
                  <a:cubicBezTo>
                    <a:pt x="4127" y="11531"/>
                    <a:pt x="4285" y="11689"/>
                    <a:pt x="4474" y="11689"/>
                  </a:cubicBezTo>
                  <a:lnTo>
                    <a:pt x="9294" y="11689"/>
                  </a:lnTo>
                  <a:cubicBezTo>
                    <a:pt x="9483" y="11689"/>
                    <a:pt x="9641" y="11531"/>
                    <a:pt x="9641" y="11342"/>
                  </a:cubicBezTo>
                  <a:lnTo>
                    <a:pt x="9641" y="10271"/>
                  </a:lnTo>
                  <a:lnTo>
                    <a:pt x="9987" y="10271"/>
                  </a:lnTo>
                  <a:cubicBezTo>
                    <a:pt x="10554" y="10271"/>
                    <a:pt x="11027" y="9799"/>
                    <a:pt x="11027" y="9263"/>
                  </a:cubicBezTo>
                  <a:lnTo>
                    <a:pt x="11027" y="1702"/>
                  </a:lnTo>
                  <a:cubicBezTo>
                    <a:pt x="10995" y="1103"/>
                    <a:pt x="10554" y="662"/>
                    <a:pt x="9956" y="662"/>
                  </a:cubicBezTo>
                  <a:lnTo>
                    <a:pt x="3371" y="662"/>
                  </a:lnTo>
                  <a:cubicBezTo>
                    <a:pt x="3214" y="284"/>
                    <a:pt x="2867" y="1"/>
                    <a:pt x="2395" y="1"/>
                  </a:cubicBezTo>
                  <a:lnTo>
                    <a:pt x="1008" y="1"/>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58" name="Google Shape;10903;p81"/>
            <p:cNvSpPr>
              <a:spLocks/>
            </p:cNvSpPr>
            <p:nvPr/>
          </p:nvSpPr>
          <p:spPr bwMode="auto">
            <a:xfrm>
              <a:off x="-5892750" y="2808250"/>
              <a:ext cx="137850" cy="69350"/>
            </a:xfrm>
            <a:custGeom>
              <a:avLst/>
              <a:gdLst>
                <a:gd name="T0" fmla="*/ 120525 w 5514"/>
                <a:gd name="T1" fmla="*/ 17350 h 2774"/>
                <a:gd name="T2" fmla="*/ 120525 w 5514"/>
                <a:gd name="T3" fmla="*/ 52800 h 2774"/>
                <a:gd name="T4" fmla="*/ 18125 w 5514"/>
                <a:gd name="T5" fmla="*/ 52800 h 2774"/>
                <a:gd name="T6" fmla="*/ 18125 w 5514"/>
                <a:gd name="T7" fmla="*/ 17350 h 2774"/>
                <a:gd name="T8" fmla="*/ 120525 w 5514"/>
                <a:gd name="T9" fmla="*/ 17350 h 2774"/>
                <a:gd name="T10" fmla="*/ 8675 w 5514"/>
                <a:gd name="T11" fmla="*/ 25 h 2774"/>
                <a:gd name="T12" fmla="*/ 0 w 5514"/>
                <a:gd name="T13" fmla="*/ 8700 h 2774"/>
                <a:gd name="T14" fmla="*/ 0 w 5514"/>
                <a:gd name="T15" fmla="*/ 60675 h 2774"/>
                <a:gd name="T16" fmla="*/ 8675 w 5514"/>
                <a:gd name="T17" fmla="*/ 69325 h 2774"/>
                <a:gd name="T18" fmla="*/ 129175 w 5514"/>
                <a:gd name="T19" fmla="*/ 69325 h 2774"/>
                <a:gd name="T20" fmla="*/ 137850 w 5514"/>
                <a:gd name="T21" fmla="*/ 60675 h 2774"/>
                <a:gd name="T22" fmla="*/ 137850 w 5514"/>
                <a:gd name="T23" fmla="*/ 8700 h 2774"/>
                <a:gd name="T24" fmla="*/ 129175 w 5514"/>
                <a:gd name="T25" fmla="*/ 25 h 2774"/>
                <a:gd name="T26" fmla="*/ 8675 w 5514"/>
                <a:gd name="T27" fmla="*/ 25 h 2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14" h="2774" extrusionOk="0">
                  <a:moveTo>
                    <a:pt x="4821" y="694"/>
                  </a:moveTo>
                  <a:lnTo>
                    <a:pt x="4821" y="2112"/>
                  </a:lnTo>
                  <a:lnTo>
                    <a:pt x="725" y="2112"/>
                  </a:lnTo>
                  <a:lnTo>
                    <a:pt x="725" y="694"/>
                  </a:lnTo>
                  <a:lnTo>
                    <a:pt x="4821" y="694"/>
                  </a:lnTo>
                  <a:close/>
                  <a:moveTo>
                    <a:pt x="347" y="1"/>
                  </a:moveTo>
                  <a:cubicBezTo>
                    <a:pt x="158" y="1"/>
                    <a:pt x="0" y="158"/>
                    <a:pt x="0" y="348"/>
                  </a:cubicBezTo>
                  <a:lnTo>
                    <a:pt x="0" y="2427"/>
                  </a:lnTo>
                  <a:cubicBezTo>
                    <a:pt x="0" y="2616"/>
                    <a:pt x="158" y="2773"/>
                    <a:pt x="347" y="2773"/>
                  </a:cubicBezTo>
                  <a:lnTo>
                    <a:pt x="5167" y="2773"/>
                  </a:lnTo>
                  <a:cubicBezTo>
                    <a:pt x="5356" y="2773"/>
                    <a:pt x="5514" y="2616"/>
                    <a:pt x="5514" y="2427"/>
                  </a:cubicBezTo>
                  <a:lnTo>
                    <a:pt x="5514" y="348"/>
                  </a:lnTo>
                  <a:cubicBezTo>
                    <a:pt x="5514" y="158"/>
                    <a:pt x="5356" y="1"/>
                    <a:pt x="5167" y="1"/>
                  </a:cubicBezTo>
                  <a:lnTo>
                    <a:pt x="347" y="1"/>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59" name="Google Shape;10904;p81"/>
            <p:cNvSpPr>
              <a:spLocks/>
            </p:cNvSpPr>
            <p:nvPr/>
          </p:nvSpPr>
          <p:spPr bwMode="auto">
            <a:xfrm>
              <a:off x="-5891975" y="2895675"/>
              <a:ext cx="34700" cy="17375"/>
            </a:xfrm>
            <a:custGeom>
              <a:avLst/>
              <a:gdLst>
                <a:gd name="T0" fmla="*/ 9475 w 1388"/>
                <a:gd name="T1" fmla="*/ 25 h 695"/>
                <a:gd name="T2" fmla="*/ 25 w 1388"/>
                <a:gd name="T3" fmla="*/ 8700 h 695"/>
                <a:gd name="T4" fmla="*/ 9475 w 1388"/>
                <a:gd name="T5" fmla="*/ 17350 h 695"/>
                <a:gd name="T6" fmla="*/ 26025 w 1388"/>
                <a:gd name="T7" fmla="*/ 17350 h 695"/>
                <a:gd name="T8" fmla="*/ 34675 w 1388"/>
                <a:gd name="T9" fmla="*/ 8700 h 695"/>
                <a:gd name="T10" fmla="*/ 26025 w 1388"/>
                <a:gd name="T11" fmla="*/ 25 h 695"/>
                <a:gd name="T12" fmla="*/ 9475 w 1388"/>
                <a:gd name="T13" fmla="*/ 25 h 6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8" h="695" extrusionOk="0">
                  <a:moveTo>
                    <a:pt x="379" y="1"/>
                  </a:moveTo>
                  <a:cubicBezTo>
                    <a:pt x="158" y="1"/>
                    <a:pt x="1" y="159"/>
                    <a:pt x="1" y="348"/>
                  </a:cubicBezTo>
                  <a:cubicBezTo>
                    <a:pt x="1" y="537"/>
                    <a:pt x="158" y="694"/>
                    <a:pt x="379" y="694"/>
                  </a:cubicBezTo>
                  <a:lnTo>
                    <a:pt x="1041" y="694"/>
                  </a:lnTo>
                  <a:cubicBezTo>
                    <a:pt x="1230" y="694"/>
                    <a:pt x="1387" y="537"/>
                    <a:pt x="1387" y="348"/>
                  </a:cubicBezTo>
                  <a:cubicBezTo>
                    <a:pt x="1356" y="127"/>
                    <a:pt x="1198" y="1"/>
                    <a:pt x="1041" y="1"/>
                  </a:cubicBezTo>
                  <a:lnTo>
                    <a:pt x="379" y="1"/>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0" name="Google Shape;10905;p81"/>
            <p:cNvSpPr>
              <a:spLocks/>
            </p:cNvSpPr>
            <p:nvPr/>
          </p:nvSpPr>
          <p:spPr bwMode="auto">
            <a:xfrm>
              <a:off x="-5891975" y="2928775"/>
              <a:ext cx="34700" cy="18125"/>
            </a:xfrm>
            <a:custGeom>
              <a:avLst/>
              <a:gdLst>
                <a:gd name="T0" fmla="*/ 9475 w 1388"/>
                <a:gd name="T1" fmla="*/ 0 h 725"/>
                <a:gd name="T2" fmla="*/ 25 w 1388"/>
                <a:gd name="T3" fmla="*/ 9450 h 725"/>
                <a:gd name="T4" fmla="*/ 9475 w 1388"/>
                <a:gd name="T5" fmla="*/ 18125 h 725"/>
                <a:gd name="T6" fmla="*/ 26025 w 1388"/>
                <a:gd name="T7" fmla="*/ 18125 h 725"/>
                <a:gd name="T8" fmla="*/ 34675 w 1388"/>
                <a:gd name="T9" fmla="*/ 9450 h 725"/>
                <a:gd name="T10" fmla="*/ 26025 w 1388"/>
                <a:gd name="T11" fmla="*/ 0 h 725"/>
                <a:gd name="T12" fmla="*/ 9475 w 1388"/>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8" h="725" extrusionOk="0">
                  <a:moveTo>
                    <a:pt x="379" y="0"/>
                  </a:moveTo>
                  <a:cubicBezTo>
                    <a:pt x="158" y="0"/>
                    <a:pt x="1" y="158"/>
                    <a:pt x="1" y="378"/>
                  </a:cubicBezTo>
                  <a:cubicBezTo>
                    <a:pt x="1" y="567"/>
                    <a:pt x="158" y="725"/>
                    <a:pt x="379" y="725"/>
                  </a:cubicBezTo>
                  <a:lnTo>
                    <a:pt x="1041" y="725"/>
                  </a:lnTo>
                  <a:cubicBezTo>
                    <a:pt x="1230" y="725"/>
                    <a:pt x="1387" y="567"/>
                    <a:pt x="1387" y="378"/>
                  </a:cubicBezTo>
                  <a:cubicBezTo>
                    <a:pt x="1356" y="158"/>
                    <a:pt x="1198" y="0"/>
                    <a:pt x="1041" y="0"/>
                  </a:cubicBezTo>
                  <a:lnTo>
                    <a:pt x="379"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1" name="Google Shape;10906;p81"/>
            <p:cNvSpPr>
              <a:spLocks/>
            </p:cNvSpPr>
            <p:nvPr/>
          </p:nvSpPr>
          <p:spPr bwMode="auto">
            <a:xfrm>
              <a:off x="-5840775" y="2928775"/>
              <a:ext cx="34675" cy="18125"/>
            </a:xfrm>
            <a:custGeom>
              <a:avLst/>
              <a:gdLst>
                <a:gd name="T0" fmla="*/ 9475 w 1387"/>
                <a:gd name="T1" fmla="*/ 0 h 725"/>
                <a:gd name="T2" fmla="*/ 25 w 1387"/>
                <a:gd name="T3" fmla="*/ 9450 h 725"/>
                <a:gd name="T4" fmla="*/ 9475 w 1387"/>
                <a:gd name="T5" fmla="*/ 18125 h 725"/>
                <a:gd name="T6" fmla="*/ 26000 w 1387"/>
                <a:gd name="T7" fmla="*/ 18125 h 725"/>
                <a:gd name="T8" fmla="*/ 34675 w 1387"/>
                <a:gd name="T9" fmla="*/ 9450 h 725"/>
                <a:gd name="T10" fmla="*/ 26000 w 1387"/>
                <a:gd name="T11" fmla="*/ 0 h 725"/>
                <a:gd name="T12" fmla="*/ 9475 w 1387"/>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lnTo>
                    <a:pt x="379"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2" name="Google Shape;10907;p81"/>
            <p:cNvSpPr>
              <a:spLocks/>
            </p:cNvSpPr>
            <p:nvPr/>
          </p:nvSpPr>
          <p:spPr bwMode="auto">
            <a:xfrm>
              <a:off x="-5840775" y="2895675"/>
              <a:ext cx="34675" cy="17375"/>
            </a:xfrm>
            <a:custGeom>
              <a:avLst/>
              <a:gdLst>
                <a:gd name="T0" fmla="*/ 9475 w 1387"/>
                <a:gd name="T1" fmla="*/ 25 h 695"/>
                <a:gd name="T2" fmla="*/ 25 w 1387"/>
                <a:gd name="T3" fmla="*/ 8700 h 695"/>
                <a:gd name="T4" fmla="*/ 9475 w 1387"/>
                <a:gd name="T5" fmla="*/ 17350 h 695"/>
                <a:gd name="T6" fmla="*/ 26000 w 1387"/>
                <a:gd name="T7" fmla="*/ 17350 h 695"/>
                <a:gd name="T8" fmla="*/ 34675 w 1387"/>
                <a:gd name="T9" fmla="*/ 8700 h 695"/>
                <a:gd name="T10" fmla="*/ 26000 w 1387"/>
                <a:gd name="T11" fmla="*/ 25 h 695"/>
                <a:gd name="T12" fmla="*/ 9475 w 1387"/>
                <a:gd name="T13" fmla="*/ 25 h 6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lnTo>
                    <a:pt x="379" y="1"/>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3" name="Google Shape;10908;p81"/>
            <p:cNvSpPr>
              <a:spLocks/>
            </p:cNvSpPr>
            <p:nvPr/>
          </p:nvSpPr>
          <p:spPr bwMode="auto">
            <a:xfrm>
              <a:off x="-5789575" y="2895675"/>
              <a:ext cx="34675" cy="17375"/>
            </a:xfrm>
            <a:custGeom>
              <a:avLst/>
              <a:gdLst>
                <a:gd name="T0" fmla="*/ 9475 w 1387"/>
                <a:gd name="T1" fmla="*/ 25 h 695"/>
                <a:gd name="T2" fmla="*/ 25 w 1387"/>
                <a:gd name="T3" fmla="*/ 8700 h 695"/>
                <a:gd name="T4" fmla="*/ 9475 w 1387"/>
                <a:gd name="T5" fmla="*/ 17350 h 695"/>
                <a:gd name="T6" fmla="*/ 26000 w 1387"/>
                <a:gd name="T7" fmla="*/ 17350 h 695"/>
                <a:gd name="T8" fmla="*/ 34675 w 1387"/>
                <a:gd name="T9" fmla="*/ 8700 h 695"/>
                <a:gd name="T10" fmla="*/ 26000 w 1387"/>
                <a:gd name="T11" fmla="*/ 25 h 695"/>
                <a:gd name="T12" fmla="*/ 9475 w 1387"/>
                <a:gd name="T13" fmla="*/ 25 h 6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lnTo>
                    <a:pt x="379" y="1"/>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4" name="Google Shape;10909;p81"/>
            <p:cNvSpPr>
              <a:spLocks/>
            </p:cNvSpPr>
            <p:nvPr/>
          </p:nvSpPr>
          <p:spPr bwMode="auto">
            <a:xfrm>
              <a:off x="-5789575" y="2928775"/>
              <a:ext cx="34675" cy="18125"/>
            </a:xfrm>
            <a:custGeom>
              <a:avLst/>
              <a:gdLst>
                <a:gd name="T0" fmla="*/ 9475 w 1387"/>
                <a:gd name="T1" fmla="*/ 0 h 725"/>
                <a:gd name="T2" fmla="*/ 25 w 1387"/>
                <a:gd name="T3" fmla="*/ 9450 h 725"/>
                <a:gd name="T4" fmla="*/ 9475 w 1387"/>
                <a:gd name="T5" fmla="*/ 18125 h 725"/>
                <a:gd name="T6" fmla="*/ 26000 w 1387"/>
                <a:gd name="T7" fmla="*/ 18125 h 725"/>
                <a:gd name="T8" fmla="*/ 34675 w 1387"/>
                <a:gd name="T9" fmla="*/ 9450 h 725"/>
                <a:gd name="T10" fmla="*/ 26000 w 1387"/>
                <a:gd name="T11" fmla="*/ 0 h 725"/>
                <a:gd name="T12" fmla="*/ 9475 w 1387"/>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lnTo>
                    <a:pt x="379"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65" name="Google Shape;10910;p81"/>
            <p:cNvSpPr>
              <a:spLocks/>
            </p:cNvSpPr>
            <p:nvPr/>
          </p:nvSpPr>
          <p:spPr bwMode="auto">
            <a:xfrm>
              <a:off x="-5858100" y="2998075"/>
              <a:ext cx="68550" cy="17350"/>
            </a:xfrm>
            <a:custGeom>
              <a:avLst/>
              <a:gdLst>
                <a:gd name="T0" fmla="*/ 8675 w 2742"/>
                <a:gd name="T1" fmla="*/ 25 h 694"/>
                <a:gd name="T2" fmla="*/ 25 w 2742"/>
                <a:gd name="T3" fmla="*/ 8675 h 694"/>
                <a:gd name="T4" fmla="*/ 8675 w 2742"/>
                <a:gd name="T5" fmla="*/ 17350 h 694"/>
                <a:gd name="T6" fmla="*/ 59875 w 2742"/>
                <a:gd name="T7" fmla="*/ 17350 h 694"/>
                <a:gd name="T8" fmla="*/ 68550 w 2742"/>
                <a:gd name="T9" fmla="*/ 8675 h 694"/>
                <a:gd name="T10" fmla="*/ 59875 w 2742"/>
                <a:gd name="T11" fmla="*/ 25 h 694"/>
                <a:gd name="T12" fmla="*/ 8675 w 2742"/>
                <a:gd name="T13" fmla="*/ 25 h 6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2" h="694" extrusionOk="0">
                  <a:moveTo>
                    <a:pt x="347" y="1"/>
                  </a:moveTo>
                  <a:cubicBezTo>
                    <a:pt x="158" y="1"/>
                    <a:pt x="1" y="158"/>
                    <a:pt x="1" y="347"/>
                  </a:cubicBezTo>
                  <a:cubicBezTo>
                    <a:pt x="1" y="536"/>
                    <a:pt x="158" y="694"/>
                    <a:pt x="347" y="694"/>
                  </a:cubicBezTo>
                  <a:lnTo>
                    <a:pt x="2395" y="694"/>
                  </a:lnTo>
                  <a:cubicBezTo>
                    <a:pt x="2584" y="694"/>
                    <a:pt x="2742" y="536"/>
                    <a:pt x="2742" y="347"/>
                  </a:cubicBezTo>
                  <a:cubicBezTo>
                    <a:pt x="2742" y="158"/>
                    <a:pt x="2584" y="1"/>
                    <a:pt x="2395" y="1"/>
                  </a:cubicBezTo>
                  <a:lnTo>
                    <a:pt x="347" y="1"/>
                  </a:lnTo>
                  <a:close/>
                </a:path>
              </a:pathLst>
            </a:custGeom>
            <a:grpFill/>
            <a:ln w="9525">
              <a:solidFill>
                <a:srgbClr val="FF0000"/>
              </a:solidFill>
              <a:round/>
              <a:headEnd/>
              <a:tailEnd/>
            </a:ln>
            <a:extLst/>
          </p:spPr>
          <p:txBody>
            <a:bodyPr lIns="91425" tIns="91425" rIns="91425" bIns="91425" anchor="ctr"/>
            <a:lstStyle/>
            <a:p>
              <a:pPr>
                <a:defRPr/>
              </a:pPr>
              <a:endParaRPr lang="en-US"/>
            </a:p>
          </p:txBody>
        </p:sp>
      </p:grpSp>
      <p:grpSp>
        <p:nvGrpSpPr>
          <p:cNvPr id="39949" name="Google Shape;9093;p75"/>
          <p:cNvGrpSpPr>
            <a:grpSpLocks/>
          </p:cNvGrpSpPr>
          <p:nvPr/>
        </p:nvGrpSpPr>
        <p:grpSpPr bwMode="auto">
          <a:xfrm>
            <a:off x="1194549" y="4417798"/>
            <a:ext cx="239712" cy="339725"/>
            <a:chOff x="3342275" y="2615925"/>
            <a:chExt cx="339700" cy="483150"/>
          </a:xfrm>
          <a:solidFill>
            <a:schemeClr val="accent1">
              <a:lumMod val="50000"/>
            </a:schemeClr>
          </a:solidFill>
        </p:grpSpPr>
        <p:sp>
          <p:nvSpPr>
            <p:cNvPr id="39955" name="Google Shape;9094;p75"/>
            <p:cNvSpPr>
              <a:spLocks/>
            </p:cNvSpPr>
            <p:nvPr/>
          </p:nvSpPr>
          <p:spPr bwMode="auto">
            <a:xfrm>
              <a:off x="3342275" y="2615925"/>
              <a:ext cx="339700" cy="483150"/>
            </a:xfrm>
            <a:custGeom>
              <a:avLst/>
              <a:gdLst>
                <a:gd name="T0" fmla="*/ 297275 w 13588"/>
                <a:gd name="T1" fmla="*/ 28325 h 19326"/>
                <a:gd name="T2" fmla="*/ 311375 w 13588"/>
                <a:gd name="T3" fmla="*/ 42525 h 19326"/>
                <a:gd name="T4" fmla="*/ 311375 w 13588"/>
                <a:gd name="T5" fmla="*/ 56625 h 19326"/>
                <a:gd name="T6" fmla="*/ 28300 w 13588"/>
                <a:gd name="T7" fmla="*/ 56625 h 19326"/>
                <a:gd name="T8" fmla="*/ 28300 w 13588"/>
                <a:gd name="T9" fmla="*/ 42525 h 19326"/>
                <a:gd name="T10" fmla="*/ 42500 w 13588"/>
                <a:gd name="T11" fmla="*/ 28325 h 19326"/>
                <a:gd name="T12" fmla="*/ 297275 w 13588"/>
                <a:gd name="T13" fmla="*/ 28325 h 19326"/>
                <a:gd name="T14" fmla="*/ 311375 w 13588"/>
                <a:gd name="T15" fmla="*/ 84950 h 19326"/>
                <a:gd name="T16" fmla="*/ 311375 w 13588"/>
                <a:gd name="T17" fmla="*/ 369900 h 19326"/>
                <a:gd name="T18" fmla="*/ 28300 w 13588"/>
                <a:gd name="T19" fmla="*/ 369900 h 19326"/>
                <a:gd name="T20" fmla="*/ 28300 w 13588"/>
                <a:gd name="T21" fmla="*/ 84950 h 19326"/>
                <a:gd name="T22" fmla="*/ 311375 w 13588"/>
                <a:gd name="T23" fmla="*/ 84950 h 19326"/>
                <a:gd name="T24" fmla="*/ 311375 w 13588"/>
                <a:gd name="T25" fmla="*/ 398200 h 19326"/>
                <a:gd name="T26" fmla="*/ 311375 w 13588"/>
                <a:gd name="T27" fmla="*/ 440700 h 19326"/>
                <a:gd name="T28" fmla="*/ 297275 w 13588"/>
                <a:gd name="T29" fmla="*/ 454825 h 19326"/>
                <a:gd name="T30" fmla="*/ 42500 w 13588"/>
                <a:gd name="T31" fmla="*/ 454825 h 19326"/>
                <a:gd name="T32" fmla="*/ 28300 w 13588"/>
                <a:gd name="T33" fmla="*/ 440700 h 19326"/>
                <a:gd name="T34" fmla="*/ 28300 w 13588"/>
                <a:gd name="T35" fmla="*/ 398200 h 19326"/>
                <a:gd name="T36" fmla="*/ 311375 w 13588"/>
                <a:gd name="T37" fmla="*/ 398200 h 19326"/>
                <a:gd name="T38" fmla="*/ 42500 w 13588"/>
                <a:gd name="T39" fmla="*/ 25 h 19326"/>
                <a:gd name="T40" fmla="*/ 0 w 13588"/>
                <a:gd name="T41" fmla="*/ 42525 h 19326"/>
                <a:gd name="T42" fmla="*/ 0 w 13588"/>
                <a:gd name="T43" fmla="*/ 440700 h 19326"/>
                <a:gd name="T44" fmla="*/ 42500 w 13588"/>
                <a:gd name="T45" fmla="*/ 483125 h 19326"/>
                <a:gd name="T46" fmla="*/ 297275 w 13588"/>
                <a:gd name="T47" fmla="*/ 483125 h 19326"/>
                <a:gd name="T48" fmla="*/ 339700 w 13588"/>
                <a:gd name="T49" fmla="*/ 440700 h 19326"/>
                <a:gd name="T50" fmla="*/ 339700 w 13588"/>
                <a:gd name="T51" fmla="*/ 42525 h 19326"/>
                <a:gd name="T52" fmla="*/ 297275 w 13588"/>
                <a:gd name="T53" fmla="*/ 25 h 19326"/>
                <a:gd name="T54" fmla="*/ 42500 w 13588"/>
                <a:gd name="T55" fmla="*/ 25 h 193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lnTo>
                    <a:pt x="11891" y="1133"/>
                  </a:lnTo>
                  <a:close/>
                  <a:moveTo>
                    <a:pt x="12455" y="3398"/>
                  </a:moveTo>
                  <a:lnTo>
                    <a:pt x="12455" y="14796"/>
                  </a:lnTo>
                  <a:lnTo>
                    <a:pt x="1132" y="14796"/>
                  </a:lnTo>
                  <a:lnTo>
                    <a:pt x="1132" y="3398"/>
                  </a:lnTo>
                  <a:lnTo>
                    <a:pt x="12455"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lnTo>
                    <a:pt x="12455"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lnTo>
                    <a:pt x="1700"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sp>
          <p:nvSpPr>
            <p:cNvPr id="39956" name="Google Shape;9095;p75"/>
            <p:cNvSpPr>
              <a:spLocks/>
            </p:cNvSpPr>
            <p:nvPr/>
          </p:nvSpPr>
          <p:spPr bwMode="auto">
            <a:xfrm>
              <a:off x="3461600" y="3030200"/>
              <a:ext cx="101025" cy="28325"/>
            </a:xfrm>
            <a:custGeom>
              <a:avLst/>
              <a:gdLst>
                <a:gd name="T0" fmla="*/ 14200 w 4041"/>
                <a:gd name="T1" fmla="*/ 25 h 1133"/>
                <a:gd name="T2" fmla="*/ 25 w 4041"/>
                <a:gd name="T3" fmla="*/ 14125 h 1133"/>
                <a:gd name="T4" fmla="*/ 14200 w 4041"/>
                <a:gd name="T5" fmla="*/ 28325 h 1133"/>
                <a:gd name="T6" fmla="*/ 86825 w 4041"/>
                <a:gd name="T7" fmla="*/ 28325 h 1133"/>
                <a:gd name="T8" fmla="*/ 101025 w 4041"/>
                <a:gd name="T9" fmla="*/ 14125 h 1133"/>
                <a:gd name="T10" fmla="*/ 86825 w 4041"/>
                <a:gd name="T11" fmla="*/ 25 h 1133"/>
                <a:gd name="T12" fmla="*/ 14200 w 4041"/>
                <a:gd name="T13" fmla="*/ 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lnTo>
                    <a:pt x="568" y="1"/>
                  </a:lnTo>
                  <a:close/>
                </a:path>
              </a:pathLst>
            </a:custGeom>
            <a:grpFill/>
            <a:ln w="9525">
              <a:solidFill>
                <a:schemeClr val="accent1"/>
              </a:solidFill>
              <a:round/>
              <a:headEnd/>
              <a:tailEnd/>
            </a:ln>
            <a:extLst/>
          </p:spPr>
          <p:txBody>
            <a:bodyPr lIns="91425" tIns="91425" rIns="91425" bIns="91425" anchor="ctr"/>
            <a:lstStyle/>
            <a:p>
              <a:pPr>
                <a:defRPr/>
              </a:pPr>
              <a:endParaRPr lang="en-US"/>
            </a:p>
          </p:txBody>
        </p:sp>
      </p:grpSp>
      <p:grpSp>
        <p:nvGrpSpPr>
          <p:cNvPr id="39950" name="Google Shape;10859;p81"/>
          <p:cNvGrpSpPr>
            <a:grpSpLocks/>
          </p:cNvGrpSpPr>
          <p:nvPr/>
        </p:nvGrpSpPr>
        <p:grpSpPr bwMode="auto">
          <a:xfrm>
            <a:off x="4437569" y="4293056"/>
            <a:ext cx="422275" cy="420688"/>
            <a:chOff x="-6354300" y="2757075"/>
            <a:chExt cx="292225" cy="292225"/>
          </a:xfrm>
          <a:solidFill>
            <a:schemeClr val="accent1">
              <a:lumMod val="50000"/>
            </a:schemeClr>
          </a:solidFill>
        </p:grpSpPr>
        <p:sp>
          <p:nvSpPr>
            <p:cNvPr id="39951" name="Google Shape;10860;p81"/>
            <p:cNvSpPr>
              <a:spLocks/>
            </p:cNvSpPr>
            <p:nvPr/>
          </p:nvSpPr>
          <p:spPr bwMode="auto">
            <a:xfrm>
              <a:off x="-6354300" y="2757075"/>
              <a:ext cx="292225" cy="292225"/>
            </a:xfrm>
            <a:custGeom>
              <a:avLst/>
              <a:gdLst>
                <a:gd name="T0" fmla="*/ 267025 w 11689"/>
                <a:gd name="T1" fmla="*/ 103975 h 11689"/>
                <a:gd name="T2" fmla="*/ 275675 w 11689"/>
                <a:gd name="T3" fmla="*/ 112625 h 11689"/>
                <a:gd name="T4" fmla="*/ 275675 w 11689"/>
                <a:gd name="T5" fmla="*/ 122875 h 11689"/>
                <a:gd name="T6" fmla="*/ 267025 w 11689"/>
                <a:gd name="T7" fmla="*/ 122075 h 11689"/>
                <a:gd name="T8" fmla="*/ 240225 w 11689"/>
                <a:gd name="T9" fmla="*/ 122075 h 11689"/>
                <a:gd name="T10" fmla="*/ 240225 w 11689"/>
                <a:gd name="T11" fmla="*/ 104750 h 11689"/>
                <a:gd name="T12" fmla="*/ 267025 w 11689"/>
                <a:gd name="T13" fmla="*/ 104750 h 11689"/>
                <a:gd name="T14" fmla="*/ 267025 w 11689"/>
                <a:gd name="T15" fmla="*/ 103975 h 11689"/>
                <a:gd name="T16" fmla="*/ 51200 w 11689"/>
                <a:gd name="T17" fmla="*/ 69325 h 11689"/>
                <a:gd name="T18" fmla="*/ 51200 w 11689"/>
                <a:gd name="T19" fmla="*/ 155175 h 11689"/>
                <a:gd name="T20" fmla="*/ 16550 w 11689"/>
                <a:gd name="T21" fmla="*/ 155175 h 11689"/>
                <a:gd name="T22" fmla="*/ 16550 w 11689"/>
                <a:gd name="T23" fmla="*/ 78775 h 11689"/>
                <a:gd name="T24" fmla="*/ 25225 w 11689"/>
                <a:gd name="T25" fmla="*/ 69325 h 11689"/>
                <a:gd name="T26" fmla="*/ 51200 w 11689"/>
                <a:gd name="T27" fmla="*/ 69325 h 11689"/>
                <a:gd name="T28" fmla="*/ 222125 w 11689"/>
                <a:gd name="T29" fmla="*/ 17325 h 11689"/>
                <a:gd name="T30" fmla="*/ 222125 w 11689"/>
                <a:gd name="T31" fmla="*/ 122075 h 11689"/>
                <a:gd name="T32" fmla="*/ 201650 w 11689"/>
                <a:gd name="T33" fmla="*/ 135475 h 11689"/>
                <a:gd name="T34" fmla="*/ 193775 w 11689"/>
                <a:gd name="T35" fmla="*/ 151225 h 11689"/>
                <a:gd name="T36" fmla="*/ 185900 w 11689"/>
                <a:gd name="T37" fmla="*/ 155950 h 11689"/>
                <a:gd name="T38" fmla="*/ 67750 w 11689"/>
                <a:gd name="T39" fmla="*/ 155950 h 11689"/>
                <a:gd name="T40" fmla="*/ 67750 w 11689"/>
                <a:gd name="T41" fmla="*/ 17325 h 11689"/>
                <a:gd name="T42" fmla="*/ 222125 w 11689"/>
                <a:gd name="T43" fmla="*/ 17325 h 11689"/>
                <a:gd name="T44" fmla="*/ 267025 w 11689"/>
                <a:gd name="T45" fmla="*/ 137825 h 11689"/>
                <a:gd name="T46" fmla="*/ 275675 w 11689"/>
                <a:gd name="T47" fmla="*/ 146500 h 11689"/>
                <a:gd name="T48" fmla="*/ 275675 w 11689"/>
                <a:gd name="T49" fmla="*/ 266225 h 11689"/>
                <a:gd name="T50" fmla="*/ 267025 w 11689"/>
                <a:gd name="T51" fmla="*/ 275675 h 11689"/>
                <a:gd name="T52" fmla="*/ 25225 w 11689"/>
                <a:gd name="T53" fmla="*/ 275675 h 11689"/>
                <a:gd name="T54" fmla="*/ 16550 w 11689"/>
                <a:gd name="T55" fmla="*/ 266225 h 11689"/>
                <a:gd name="T56" fmla="*/ 16550 w 11689"/>
                <a:gd name="T57" fmla="*/ 171700 h 11689"/>
                <a:gd name="T58" fmla="*/ 185900 w 11689"/>
                <a:gd name="T59" fmla="*/ 171700 h 11689"/>
                <a:gd name="T60" fmla="*/ 208725 w 11689"/>
                <a:gd name="T61" fmla="*/ 158325 h 11689"/>
                <a:gd name="T62" fmla="*/ 216600 w 11689"/>
                <a:gd name="T63" fmla="*/ 142575 h 11689"/>
                <a:gd name="T64" fmla="*/ 224475 w 11689"/>
                <a:gd name="T65" fmla="*/ 137825 h 11689"/>
                <a:gd name="T66" fmla="*/ 267025 w 11689"/>
                <a:gd name="T67" fmla="*/ 137825 h 11689"/>
                <a:gd name="T68" fmla="*/ 59875 w 11689"/>
                <a:gd name="T69" fmla="*/ 0 h 11689"/>
                <a:gd name="T70" fmla="*/ 51200 w 11689"/>
                <a:gd name="T71" fmla="*/ 8675 h 11689"/>
                <a:gd name="T72" fmla="*/ 51200 w 11689"/>
                <a:gd name="T73" fmla="*/ 52775 h 11689"/>
                <a:gd name="T74" fmla="*/ 25225 w 11689"/>
                <a:gd name="T75" fmla="*/ 52775 h 11689"/>
                <a:gd name="T76" fmla="*/ 0 w 11689"/>
                <a:gd name="T77" fmla="*/ 78775 h 11689"/>
                <a:gd name="T78" fmla="*/ 0 w 11689"/>
                <a:gd name="T79" fmla="*/ 266225 h 11689"/>
                <a:gd name="T80" fmla="*/ 25225 w 11689"/>
                <a:gd name="T81" fmla="*/ 292200 h 11689"/>
                <a:gd name="T82" fmla="*/ 265450 w 11689"/>
                <a:gd name="T83" fmla="*/ 292200 h 11689"/>
                <a:gd name="T84" fmla="*/ 291425 w 11689"/>
                <a:gd name="T85" fmla="*/ 266225 h 11689"/>
                <a:gd name="T86" fmla="*/ 291425 w 11689"/>
                <a:gd name="T87" fmla="*/ 112625 h 11689"/>
                <a:gd name="T88" fmla="*/ 267025 w 11689"/>
                <a:gd name="T89" fmla="*/ 86650 h 11689"/>
                <a:gd name="T90" fmla="*/ 240225 w 11689"/>
                <a:gd name="T91" fmla="*/ 86650 h 11689"/>
                <a:gd name="T92" fmla="*/ 240225 w 11689"/>
                <a:gd name="T93" fmla="*/ 8675 h 11689"/>
                <a:gd name="T94" fmla="*/ 231575 w 11689"/>
                <a:gd name="T95" fmla="*/ 0 h 11689"/>
                <a:gd name="T96" fmla="*/ 59875 w 11689"/>
                <a:gd name="T97" fmla="*/ 0 h 116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lnTo>
                    <a:pt x="2048" y="2773"/>
                  </a:ln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lnTo>
                    <a:pt x="8885"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lnTo>
                    <a:pt x="10681" y="5513"/>
                  </a:ln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lnTo>
                    <a:pt x="2395"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52" name="Google Shape;10861;p81"/>
            <p:cNvSpPr>
              <a:spLocks/>
            </p:cNvSpPr>
            <p:nvPr/>
          </p:nvSpPr>
          <p:spPr bwMode="auto">
            <a:xfrm>
              <a:off x="-6268450" y="2790150"/>
              <a:ext cx="119750" cy="18125"/>
            </a:xfrm>
            <a:custGeom>
              <a:avLst/>
              <a:gdLst>
                <a:gd name="T0" fmla="*/ 8675 w 4790"/>
                <a:gd name="T1" fmla="*/ 0 h 725"/>
                <a:gd name="T2" fmla="*/ 25 w 4790"/>
                <a:gd name="T3" fmla="*/ 8675 h 725"/>
                <a:gd name="T4" fmla="*/ 8675 w 4790"/>
                <a:gd name="T5" fmla="*/ 18125 h 725"/>
                <a:gd name="T6" fmla="*/ 111075 w 4790"/>
                <a:gd name="T7" fmla="*/ 18125 h 725"/>
                <a:gd name="T8" fmla="*/ 119725 w 4790"/>
                <a:gd name="T9" fmla="*/ 8675 h 725"/>
                <a:gd name="T10" fmla="*/ 111075 w 4790"/>
                <a:gd name="T11" fmla="*/ 0 h 725"/>
                <a:gd name="T12" fmla="*/ 8675 w 4790"/>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lnTo>
                    <a:pt x="347"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53" name="Google Shape;10862;p81"/>
            <p:cNvSpPr>
              <a:spLocks/>
            </p:cNvSpPr>
            <p:nvPr/>
          </p:nvSpPr>
          <p:spPr bwMode="auto">
            <a:xfrm>
              <a:off x="-6268450" y="2825600"/>
              <a:ext cx="119750" cy="18125"/>
            </a:xfrm>
            <a:custGeom>
              <a:avLst/>
              <a:gdLst>
                <a:gd name="T0" fmla="*/ 8675 w 4790"/>
                <a:gd name="T1" fmla="*/ 0 h 725"/>
                <a:gd name="T2" fmla="*/ 25 w 4790"/>
                <a:gd name="T3" fmla="*/ 8675 h 725"/>
                <a:gd name="T4" fmla="*/ 8675 w 4790"/>
                <a:gd name="T5" fmla="*/ 18125 h 725"/>
                <a:gd name="T6" fmla="*/ 111075 w 4790"/>
                <a:gd name="T7" fmla="*/ 18125 h 725"/>
                <a:gd name="T8" fmla="*/ 119725 w 4790"/>
                <a:gd name="T9" fmla="*/ 8675 h 725"/>
                <a:gd name="T10" fmla="*/ 111075 w 4790"/>
                <a:gd name="T11" fmla="*/ 0 h 725"/>
                <a:gd name="T12" fmla="*/ 8675 w 4790"/>
                <a:gd name="T13" fmla="*/ 0 h 7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lnTo>
                    <a:pt x="347" y="0"/>
                  </a:lnTo>
                  <a:close/>
                </a:path>
              </a:pathLst>
            </a:custGeom>
            <a:grpFill/>
            <a:ln w="9525">
              <a:solidFill>
                <a:srgbClr val="FF0000"/>
              </a:solidFill>
              <a:round/>
              <a:headEnd/>
              <a:tailEnd/>
            </a:ln>
            <a:extLst/>
          </p:spPr>
          <p:txBody>
            <a:bodyPr lIns="91425" tIns="91425" rIns="91425" bIns="91425" anchor="ctr"/>
            <a:lstStyle/>
            <a:p>
              <a:pPr>
                <a:defRPr/>
              </a:pPr>
              <a:endParaRPr lang="en-US"/>
            </a:p>
          </p:txBody>
        </p:sp>
        <p:sp>
          <p:nvSpPr>
            <p:cNvPr id="39954" name="Google Shape;10863;p81"/>
            <p:cNvSpPr>
              <a:spLocks/>
            </p:cNvSpPr>
            <p:nvPr/>
          </p:nvSpPr>
          <p:spPr bwMode="auto">
            <a:xfrm>
              <a:off x="-6268450" y="2860250"/>
              <a:ext cx="119750" cy="17350"/>
            </a:xfrm>
            <a:custGeom>
              <a:avLst/>
              <a:gdLst>
                <a:gd name="T0" fmla="*/ 8675 w 4790"/>
                <a:gd name="T1" fmla="*/ 0 h 694"/>
                <a:gd name="T2" fmla="*/ 25 w 4790"/>
                <a:gd name="T3" fmla="*/ 8675 h 694"/>
                <a:gd name="T4" fmla="*/ 8675 w 4790"/>
                <a:gd name="T5" fmla="*/ 17325 h 694"/>
                <a:gd name="T6" fmla="*/ 111075 w 4790"/>
                <a:gd name="T7" fmla="*/ 17325 h 694"/>
                <a:gd name="T8" fmla="*/ 119725 w 4790"/>
                <a:gd name="T9" fmla="*/ 8675 h 694"/>
                <a:gd name="T10" fmla="*/ 111075 w 4790"/>
                <a:gd name="T11" fmla="*/ 0 h 694"/>
                <a:gd name="T12" fmla="*/ 8675 w 4790"/>
                <a:gd name="T13" fmla="*/ 0 h 6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lnTo>
                    <a:pt x="347" y="0"/>
                  </a:lnTo>
                  <a:close/>
                </a:path>
              </a:pathLst>
            </a:custGeom>
            <a:grpFill/>
            <a:ln w="9525">
              <a:solidFill>
                <a:srgbClr val="FF0000"/>
              </a:solidFill>
              <a:round/>
              <a:headEnd/>
              <a:tailEnd/>
            </a:ln>
            <a:extLst/>
          </p:spPr>
          <p:txBody>
            <a:bodyPr lIns="91425" tIns="91425" rIns="91425" bIns="91425" anchor="ctr"/>
            <a:lstStyle/>
            <a:p>
              <a:pPr>
                <a:defRPr/>
              </a:pPr>
              <a:endParaRPr lang="en-US"/>
            </a:p>
          </p:txBody>
        </p:sp>
      </p:grpSp>
      <p:pic>
        <p:nvPicPr>
          <p:cNvPr id="31759" name="Picture 19" descr="Internet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374" y="5761710"/>
            <a:ext cx="427038" cy="425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317750" y="1773238"/>
            <a:ext cx="6591300" cy="13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300" dirty="0">
                <a:latin typeface="Meiryo UI" panose="020B0604030504040204" pitchFamily="50" charset="-128"/>
                <a:ea typeface="Meiryo UI" panose="020B0604030504040204" pitchFamily="50" charset="-128"/>
              </a:rPr>
              <a:t>アルテアセミコンダクターズは、ハンドセットやハンドヘルドデバイスに最適化されたモバイルWiMAXシリコンソリューションを開発しています。</a:t>
            </a:r>
          </a:p>
          <a:p>
            <a:pPr algn="just">
              <a:lnSpc>
                <a:spcPct val="100000"/>
              </a:lnSpc>
              <a:spcBef>
                <a:spcPct val="50000"/>
              </a:spcBef>
              <a:buFontTx/>
              <a:buNone/>
            </a:pPr>
            <a:r>
              <a:rPr lang="en-US" altLang="en-US" sz="1300" dirty="0">
                <a:latin typeface="Meiryo UI" panose="020B0604030504040204" pitchFamily="50" charset="-128"/>
                <a:ea typeface="Meiryo UI" panose="020B0604030504040204" pitchFamily="50" charset="-128"/>
              </a:rPr>
              <a:t>総合的な市場調査とプレーヤーの優先順位付けを行った後、HIHとAltairは、日本の第4世代ワイヤレスサービスの選定事業者である株式会社ウィルコムと技術評価および契約の話し合いを開始しました</a:t>
            </a:r>
            <a:r>
              <a:rPr lang="en-US" altLang="en-US" sz="1300" dirty="0" smtClean="0">
                <a:latin typeface="Meiryo UI" panose="020B0604030504040204" pitchFamily="50" charset="-128"/>
                <a:ea typeface="Meiryo UI" panose="020B0604030504040204" pitchFamily="50" charset="-128"/>
              </a:rPr>
              <a:t>。Altair</a:t>
            </a:r>
            <a:r>
              <a:rPr lang="en-US" altLang="en-US" sz="1300" dirty="0">
                <a:latin typeface="Meiryo UI" panose="020B0604030504040204" pitchFamily="50" charset="-128"/>
                <a:ea typeface="Meiryo UI" panose="020B0604030504040204" pitchFamily="50" charset="-128"/>
              </a:rPr>
              <a:t>は、ウィルコムのXG-PHSベースバンドチップの設計・開発・販売に関する数百万NREの契約を獲得しました。</a:t>
            </a:r>
          </a:p>
        </p:txBody>
      </p:sp>
      <p:pic>
        <p:nvPicPr>
          <p:cNvPr id="33795" name="Picture 6" descr="logo_img_ho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50" y="2135188"/>
            <a:ext cx="17129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3"/>
          <p:cNvSpPr>
            <a:spLocks noChangeArrowheads="1"/>
          </p:cNvSpPr>
          <p:nvPr/>
        </p:nvSpPr>
        <p:spPr bwMode="auto">
          <a:xfrm>
            <a:off x="2317750" y="3624059"/>
            <a:ext cx="65913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ja-JP" sz="1300" dirty="0">
                <a:latin typeface="Meiryo UI" panose="020B0604030504040204" pitchFamily="50" charset="-128"/>
                <a:ea typeface="Meiryo UI" panose="020B0604030504040204" pitchFamily="50" charset="-128"/>
              </a:rPr>
              <a:t>Amimonは、CEビデオ機器のユニバーサル接続に向けて、ワイヤレス非圧縮高精細ビデオを開発しているファブレス半導体企業です。非圧縮のWHDI™（Wireless High-definition Interface）により、フラットパネルテレビやマルチメディアプロジェクタは、コンポーネントビデオ、DVI、HDMIなどの有線インターフェースと同等の品質で、すべてのHDTVビデオソースとワイヤレスで接続することができます。</a:t>
            </a:r>
          </a:p>
        </p:txBody>
      </p:sp>
      <p:pic>
        <p:nvPicPr>
          <p:cNvPr id="33797" name="Picture 14" descr="Amim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00" y="3967162"/>
            <a:ext cx="15033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2"/>
          <p:cNvSpPr>
            <a:spLocks noChangeArrowheads="1"/>
          </p:cNvSpPr>
          <p:nvPr/>
        </p:nvSpPr>
        <p:spPr bwMode="auto">
          <a:xfrm>
            <a:off x="1738313" y="620713"/>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ja-JP" altLang="en-US" sz="4400" dirty="0" smtClean="0">
                <a:solidFill>
                  <a:srgbClr val="006666"/>
                </a:solidFill>
                <a:latin typeface="Meiryo UI" panose="020B0604030504040204" pitchFamily="50" charset="-128"/>
                <a:ea typeface="Meiryo UI" panose="020B0604030504040204" pitchFamily="50" charset="-128"/>
              </a:rPr>
              <a:t>ケーススタディ：</a:t>
            </a:r>
            <a:r>
              <a:rPr lang="en-US" altLang="he-IL" sz="4400" dirty="0" err="1" smtClean="0">
                <a:solidFill>
                  <a:srgbClr val="006666"/>
                </a:solidFill>
                <a:latin typeface="Meiryo UI" panose="020B0604030504040204" pitchFamily="50" charset="-128"/>
                <a:ea typeface="Meiryo UI" panose="020B0604030504040204" pitchFamily="50" charset="-128"/>
              </a:rPr>
              <a:t>半導体</a:t>
            </a:r>
            <a:endParaRPr lang="en-US" altLang="ja-JP" sz="4400" dirty="0">
              <a:solidFill>
                <a:srgbClr val="006666"/>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33799"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408" y="5234781"/>
            <a:ext cx="8334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4"/>
          <p:cNvSpPr txBox="1">
            <a:spLocks noChangeArrowheads="1"/>
          </p:cNvSpPr>
          <p:nvPr/>
        </p:nvSpPr>
        <p:spPr bwMode="auto">
          <a:xfrm>
            <a:off x="2317750" y="5087938"/>
            <a:ext cx="657225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pPr>
            <a:r>
              <a:rPr lang="en-US" altLang="en-US" sz="1300" dirty="0" err="1">
                <a:latin typeface="Meiryo UI" panose="020B0604030504040204" pitchFamily="50" charset="-128"/>
                <a:ea typeface="Meiryo UI" panose="020B0604030504040204" pitchFamily="50" charset="-128"/>
              </a:rPr>
              <a:t>ASOCSは、マルチプロトコル、マルチテクノロジーのコンバージェンスハンドセットをターゲットとしたMalleable</a:t>
            </a:r>
            <a:r>
              <a:rPr lang="en-US" altLang="en-US" sz="1300" dirty="0">
                <a:latin typeface="Meiryo UI" panose="020B0604030504040204" pitchFamily="50" charset="-128"/>
                <a:ea typeface="Meiryo UI" panose="020B0604030504040204" pitchFamily="50" charset="-128"/>
              </a:rPr>
              <a:t> </a:t>
            </a:r>
            <a:r>
              <a:rPr lang="en-US" altLang="en-US" sz="1300" dirty="0" err="1">
                <a:latin typeface="Meiryo UI" panose="020B0604030504040204" pitchFamily="50" charset="-128"/>
                <a:ea typeface="Meiryo UI" panose="020B0604030504040204" pitchFamily="50" charset="-128"/>
              </a:rPr>
              <a:t>Basebandチップを開発するファブレス半導体企業です</a:t>
            </a:r>
            <a:r>
              <a:rPr lang="en-US" altLang="en-US" sz="1300" dirty="0">
                <a:latin typeface="Meiryo UI" panose="020B0604030504040204" pitchFamily="50" charset="-128"/>
                <a:ea typeface="Meiryo UI" panose="020B0604030504040204" pitchFamily="50" charset="-128"/>
              </a:rPr>
              <a:t>。</a:t>
            </a:r>
          </a:p>
          <a:p>
            <a:pPr algn="just">
              <a:lnSpc>
                <a:spcPct val="100000"/>
              </a:lnSpc>
              <a:spcBef>
                <a:spcPct val="50000"/>
              </a:spcBef>
              <a:buFontTx/>
              <a:buNone/>
            </a:pPr>
            <a:r>
              <a:rPr lang="en-US" altLang="en-US" sz="1300" dirty="0" err="1">
                <a:latin typeface="Meiryo UI" panose="020B0604030504040204" pitchFamily="50" charset="-128"/>
                <a:ea typeface="Meiryo UI" panose="020B0604030504040204" pitchFamily="50" charset="-128"/>
              </a:rPr>
              <a:t>富士通株式会社と、販売、共同開発、ファウンドリーサービス、投資を含む契約を締結。また、HIHは同社の株主でもあります</a:t>
            </a:r>
            <a:r>
              <a:rPr lang="en-US" altLang="en-US" sz="1300" dirty="0">
                <a:latin typeface="Meiryo UI" panose="020B0604030504040204" pitchFamily="50" charset="-128"/>
                <a:ea typeface="Meiryo UI" panose="020B0604030504040204" pitchFamily="50" charset="-128"/>
              </a:rPr>
              <a:t>。</a:t>
            </a:r>
          </a:p>
          <a:p>
            <a:pPr algn="just">
              <a:lnSpc>
                <a:spcPct val="100000"/>
              </a:lnSpc>
              <a:spcBef>
                <a:spcPct val="50000"/>
              </a:spcBef>
              <a:buFontTx/>
              <a:buNone/>
            </a:pPr>
            <a:r>
              <a:rPr lang="en-US" altLang="en-US" sz="1300" dirty="0" err="1">
                <a:latin typeface="Meiryo UI" panose="020B0604030504040204" pitchFamily="50" charset="-128"/>
                <a:ea typeface="Meiryo UI" panose="020B0604030504040204" pitchFamily="50" charset="-128"/>
              </a:rPr>
              <a:t>また、HIHは日本のFGCからも追加資金を獲得しました</a:t>
            </a:r>
            <a:r>
              <a:rPr lang="en-US" altLang="en-US" sz="1300" dirty="0">
                <a:latin typeface="Meiryo UI" panose="020B0604030504040204" pitchFamily="50" charset="-128"/>
                <a:ea typeface="Meiryo UI" panose="020B0604030504040204" pitchFamily="50" charset="-128"/>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79425" y="620713"/>
            <a:ext cx="10297095" cy="647700"/>
          </a:xfrm>
          <a:prstGeom prst="rect">
            <a:avLst/>
          </a:prstGeom>
          <a:noFill/>
          <a:ln w="9525">
            <a:noFill/>
            <a:miter lim="800000"/>
            <a:headEnd/>
            <a:tailEnd/>
          </a:ln>
        </p:spPr>
        <p:txBody>
          <a:bodyPr anchor="ctr"/>
          <a:lstStyle/>
          <a:p>
            <a:pPr fontAlgn="auto">
              <a:spcBef>
                <a:spcPts val="0"/>
              </a:spcBef>
              <a:spcAft>
                <a:spcPts val="0"/>
              </a:spcAft>
              <a:defRPr/>
            </a:pPr>
            <a:r>
              <a:rPr lang="ja-JP" altLang="en-US" sz="4000" dirty="0" smtClean="0">
                <a:solidFill>
                  <a:srgbClr val="006666"/>
                </a:solidFill>
                <a:latin typeface="Meiryo UI" panose="020B0604030504040204" pitchFamily="50" charset="-128"/>
                <a:ea typeface="Meiryo UI" panose="020B0604030504040204" pitchFamily="50" charset="-128"/>
              </a:rPr>
              <a:t>ケーススタディ</a:t>
            </a:r>
            <a:r>
              <a:rPr lang="ja-JP" altLang="en-US" sz="4400" dirty="0" smtClean="0">
                <a:solidFill>
                  <a:srgbClr val="006666"/>
                </a:solidFill>
                <a:latin typeface="Meiryo UI" panose="020B0604030504040204" pitchFamily="50" charset="-128"/>
                <a:ea typeface="Meiryo UI" panose="020B0604030504040204" pitchFamily="50" charset="-128"/>
              </a:rPr>
              <a:t>：</a:t>
            </a:r>
            <a:r>
              <a:rPr lang="en-US" altLang="he-IL" sz="4400" dirty="0" smtClean="0">
                <a:solidFill>
                  <a:srgbClr val="006666"/>
                </a:solidFill>
                <a:latin typeface="Meiryo UI" panose="020B0604030504040204" pitchFamily="50" charset="-128"/>
                <a:ea typeface="Meiryo UI" panose="020B0604030504040204" pitchFamily="50" charset="-128"/>
              </a:rPr>
              <a:t>IT </a:t>
            </a:r>
            <a:r>
              <a:rPr lang="en-US" altLang="he-IL" sz="4400" dirty="0">
                <a:solidFill>
                  <a:srgbClr val="006666"/>
                </a:solidFill>
                <a:latin typeface="Meiryo UI" panose="020B0604030504040204" pitchFamily="50" charset="-128"/>
                <a:ea typeface="Meiryo UI" panose="020B0604030504040204" pitchFamily="50" charset="-128"/>
              </a:rPr>
              <a:t>&amp; </a:t>
            </a:r>
            <a:r>
              <a:rPr lang="ja-JP" altLang="en-US" sz="4400" dirty="0" smtClean="0">
                <a:solidFill>
                  <a:srgbClr val="006666"/>
                </a:solidFill>
                <a:latin typeface="Meiryo UI" panose="020B0604030504040204" pitchFamily="50" charset="-128"/>
                <a:ea typeface="Meiryo UI" panose="020B0604030504040204" pitchFamily="50" charset="-128"/>
              </a:rPr>
              <a:t>通信分野</a:t>
            </a:r>
            <a:endParaRPr lang="en-US" altLang="he-IL" sz="4400" dirty="0">
              <a:solidFill>
                <a:srgbClr val="006666"/>
              </a:solidFill>
              <a:latin typeface="Meiryo UI" panose="020B0604030504040204" pitchFamily="50" charset="-128"/>
              <a:ea typeface="Meiryo UI" panose="020B0604030504040204" pitchFamily="50" charset="-128"/>
            </a:endParaRPr>
          </a:p>
        </p:txBody>
      </p:sp>
      <p:sp>
        <p:nvSpPr>
          <p:cNvPr id="35844" name="Text Box 6"/>
          <p:cNvSpPr txBox="1">
            <a:spLocks noChangeArrowheads="1"/>
          </p:cNvSpPr>
          <p:nvPr/>
        </p:nvSpPr>
        <p:spPr bwMode="auto">
          <a:xfrm>
            <a:off x="2298700" y="1628775"/>
            <a:ext cx="6500813"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50000"/>
              </a:spcBef>
              <a:buFontTx/>
              <a:buNone/>
            </a:pPr>
            <a:r>
              <a:rPr lang="en-US" altLang="en-US" sz="1300" dirty="0" err="1">
                <a:latin typeface="Meiryo UI" panose="020B0604030504040204" pitchFamily="50" charset="-128"/>
                <a:ea typeface="Meiryo UI" panose="020B0604030504040204" pitchFamily="50" charset="-128"/>
              </a:rPr>
              <a:t>Storwize社は、独自のリアルタイム・ストレージ圧縮ソリューションを提供しています</a:t>
            </a:r>
            <a:r>
              <a:rPr lang="en-US" altLang="en-US" sz="1300" dirty="0">
                <a:latin typeface="Meiryo UI" panose="020B0604030504040204" pitchFamily="50" charset="-128"/>
                <a:ea typeface="Meiryo UI" panose="020B0604030504040204" pitchFamily="50" charset="-128"/>
              </a:rPr>
              <a:t>。</a:t>
            </a:r>
          </a:p>
          <a:p>
            <a:pPr algn="just">
              <a:lnSpc>
                <a:spcPct val="100000"/>
              </a:lnSpc>
              <a:spcBef>
                <a:spcPct val="50000"/>
              </a:spcBef>
              <a:buFontTx/>
              <a:buNone/>
            </a:pPr>
            <a:r>
              <a:rPr lang="en-US" altLang="en-US" sz="1300" dirty="0">
                <a:latin typeface="Meiryo UI" panose="020B0604030504040204" pitchFamily="50" charset="-128"/>
                <a:ea typeface="Meiryo UI" panose="020B0604030504040204" pitchFamily="50" charset="-128"/>
              </a:rPr>
              <a:t>包括的な市場調査とプレイヤーの優先順位付けを行った結果、HIHとStorwizeは、東京エレクトロンデバイスを主要なマスターディストリビューターとして特定しました。評価と交渉を経て、両者は拘束力のある販売契約を締結した。HIHは、日本のベンダーやVARS（富士通、CTCなど）をTEDに提供しました。さらに、TEDが出資していたこともありました。</a:t>
            </a:r>
          </a:p>
          <a:p>
            <a:pPr algn="just">
              <a:lnSpc>
                <a:spcPct val="100000"/>
              </a:lnSpc>
              <a:spcBef>
                <a:spcPct val="50000"/>
              </a:spcBef>
              <a:buFontTx/>
              <a:buNone/>
            </a:pPr>
            <a:r>
              <a:rPr lang="en-US" altLang="en-US" sz="1300" dirty="0">
                <a:latin typeface="Meiryo UI" panose="020B0604030504040204" pitchFamily="50" charset="-128"/>
                <a:ea typeface="Meiryo UI" panose="020B0604030504040204" pitchFamily="50" charset="-128"/>
              </a:rPr>
              <a:t>Storwizeの高い価値が認められ、2010年8月30日に発表された</a:t>
            </a:r>
            <a:r>
              <a:rPr lang="en-US" altLang="en-US" sz="1300" dirty="0" smtClean="0">
                <a:latin typeface="Meiryo UI" panose="020B0604030504040204" pitchFamily="50" charset="-128"/>
                <a:ea typeface="Meiryo UI" panose="020B0604030504040204" pitchFamily="50" charset="-128"/>
              </a:rPr>
              <a:t>IBM</a:t>
            </a:r>
            <a:r>
              <a:rPr lang="ja-JP" altLang="en-US" sz="1300" dirty="0" smtClean="0">
                <a:latin typeface="Meiryo UI" panose="020B0604030504040204" pitchFamily="50" charset="-128"/>
                <a:ea typeface="Meiryo UI" panose="020B0604030504040204" pitchFamily="50" charset="-128"/>
              </a:rPr>
              <a:t> </a:t>
            </a:r>
            <a:r>
              <a:rPr lang="en-US" altLang="en-US" sz="1300" dirty="0" err="1" smtClean="0">
                <a:latin typeface="Meiryo UI" panose="020B0604030504040204" pitchFamily="50" charset="-128"/>
                <a:ea typeface="Meiryo UI" panose="020B0604030504040204" pitchFamily="50" charset="-128"/>
              </a:rPr>
              <a:t>Corporation</a:t>
            </a:r>
            <a:r>
              <a:rPr lang="en-US" altLang="en-US" sz="1300" dirty="0" err="1">
                <a:latin typeface="Meiryo UI" panose="020B0604030504040204" pitchFamily="50" charset="-128"/>
                <a:ea typeface="Meiryo UI" panose="020B0604030504040204" pitchFamily="50" charset="-128"/>
              </a:rPr>
              <a:t>による買収につながりました。Storwize社は、IBM</a:t>
            </a:r>
            <a:r>
              <a:rPr lang="en-US" altLang="en-US" sz="1300" dirty="0">
                <a:latin typeface="Meiryo UI" panose="020B0604030504040204" pitchFamily="50" charset="-128"/>
                <a:ea typeface="Meiryo UI" panose="020B0604030504040204" pitchFamily="50" charset="-128"/>
              </a:rPr>
              <a:t> Systems and Software </a:t>
            </a:r>
            <a:r>
              <a:rPr lang="en-US" altLang="en-US" sz="1300" dirty="0" err="1">
                <a:latin typeface="Meiryo UI" panose="020B0604030504040204" pitchFamily="50" charset="-128"/>
                <a:ea typeface="Meiryo UI" panose="020B0604030504040204" pitchFamily="50" charset="-128"/>
              </a:rPr>
              <a:t>Groupの一部です</a:t>
            </a:r>
            <a:r>
              <a:rPr lang="en-US" altLang="en-US" sz="1300" dirty="0">
                <a:latin typeface="Meiryo UI" panose="020B0604030504040204" pitchFamily="50" charset="-128"/>
                <a:ea typeface="Meiryo UI" panose="020B0604030504040204" pitchFamily="50" charset="-128"/>
              </a:rPr>
              <a:t>。</a:t>
            </a:r>
          </a:p>
          <a:p>
            <a:pPr algn="just">
              <a:lnSpc>
                <a:spcPct val="100000"/>
              </a:lnSpc>
              <a:spcBef>
                <a:spcPct val="50000"/>
              </a:spcBef>
              <a:buFontTx/>
              <a:buNone/>
            </a:pPr>
            <a:endParaRPr lang="en-US" altLang="en-US" sz="1300"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91344" y="2025819"/>
            <a:ext cx="1890712" cy="3191617"/>
            <a:chOff x="119336" y="2052114"/>
            <a:chExt cx="1890712" cy="3191617"/>
          </a:xfrm>
        </p:grpSpPr>
        <p:pic>
          <p:nvPicPr>
            <p:cNvPr id="35843"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2052114"/>
              <a:ext cx="189071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8" y="4481731"/>
              <a:ext cx="1349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7"/>
          <p:cNvSpPr txBox="1">
            <a:spLocks noChangeArrowheads="1"/>
          </p:cNvSpPr>
          <p:nvPr/>
        </p:nvSpPr>
        <p:spPr bwMode="auto">
          <a:xfrm>
            <a:off x="2298700" y="4216400"/>
            <a:ext cx="640873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ja-JP" sz="1300" dirty="0">
                <a:latin typeface="Meiryo UI" panose="020B0604030504040204" pitchFamily="50" charset="-128"/>
                <a:ea typeface="Meiryo UI" panose="020B0604030504040204" pitchFamily="50" charset="-128"/>
              </a:rPr>
              <a:t>Explayは、ポータブル機器向けの超小型ピコプロジェクターエンジンの開発会社です。10月に会社を清算したのに続き、10月にも会社を清算しました。2009年、HIHは、主要投資家であるMIC（Mobile Internet Capital </a:t>
            </a:r>
            <a:r>
              <a:rPr lang="en-US" altLang="ja-JP" sz="1300" dirty="0" err="1">
                <a:latin typeface="Meiryo UI" panose="020B0604030504040204" pitchFamily="50" charset="-128"/>
                <a:ea typeface="Meiryo UI" panose="020B0604030504040204" pitchFamily="50" charset="-128"/>
              </a:rPr>
              <a:t>Inc</a:t>
            </a:r>
            <a:r>
              <a:rPr lang="en-US" altLang="ja-JP" sz="1300" dirty="0">
                <a:latin typeface="Meiryo UI" panose="020B0604030504040204" pitchFamily="50" charset="-128"/>
                <a:ea typeface="Meiryo UI" panose="020B0604030504040204" pitchFamily="50" charset="-128"/>
              </a:rPr>
              <a:t>.）</a:t>
            </a:r>
            <a:r>
              <a:rPr lang="en-US" altLang="ja-JP" sz="1300" dirty="0" err="1">
                <a:latin typeface="Meiryo UI" panose="020B0604030504040204" pitchFamily="50" charset="-128"/>
                <a:ea typeface="Meiryo UI" panose="020B0604030504040204" pitchFamily="50" charset="-128"/>
              </a:rPr>
              <a:t>およびADM</a:t>
            </a:r>
            <a:r>
              <a:rPr lang="en-US" altLang="ja-JP" sz="1300" dirty="0">
                <a:latin typeface="Meiryo UI" panose="020B0604030504040204" pitchFamily="50" charset="-128"/>
                <a:ea typeface="Meiryo UI" panose="020B0604030504040204" pitchFamily="50" charset="-128"/>
              </a:rPr>
              <a:t> </a:t>
            </a:r>
            <a:r>
              <a:rPr lang="en-US" altLang="ja-JP" sz="1300" dirty="0" err="1">
                <a:latin typeface="Meiryo UI" panose="020B0604030504040204" pitchFamily="50" charset="-128"/>
                <a:ea typeface="Meiryo UI" panose="020B0604030504040204" pitchFamily="50" charset="-128"/>
              </a:rPr>
              <a:t>Inc.とともに、同社の資産の買収を主導しました。また、日本にある母体会社（Explay</a:t>
            </a:r>
            <a:r>
              <a:rPr lang="en-US" altLang="ja-JP" sz="1300" dirty="0">
                <a:latin typeface="Meiryo UI" panose="020B0604030504040204" pitchFamily="50" charset="-128"/>
                <a:ea typeface="Meiryo UI" panose="020B0604030504040204" pitchFamily="50" charset="-128"/>
              </a:rPr>
              <a:t> </a:t>
            </a:r>
            <a:r>
              <a:rPr lang="en-US" altLang="ja-JP" sz="1300" dirty="0" err="1">
                <a:latin typeface="Meiryo UI" panose="020B0604030504040204" pitchFamily="50" charset="-128"/>
                <a:ea typeface="Meiryo UI" panose="020B0604030504040204" pitchFamily="50" charset="-128"/>
              </a:rPr>
              <a:t>Japan）の研究開発センターとして、XDMという新会社を設立しました。HIHのEran</a:t>
            </a:r>
            <a:r>
              <a:rPr lang="en-US" altLang="ja-JP" sz="1300" dirty="0">
                <a:latin typeface="Meiryo UI" panose="020B0604030504040204" pitchFamily="50" charset="-128"/>
                <a:ea typeface="Meiryo UI" panose="020B0604030504040204" pitchFamily="50" charset="-128"/>
              </a:rPr>
              <a:t> </a:t>
            </a:r>
            <a:r>
              <a:rPr lang="en-US" altLang="ja-JP" sz="1300" dirty="0" err="1">
                <a:latin typeface="Meiryo UI" panose="020B0604030504040204" pitchFamily="50" charset="-128"/>
                <a:ea typeface="Meiryo UI" panose="020B0604030504040204" pitchFamily="50" charset="-128"/>
              </a:rPr>
              <a:t>Harel氏は、イスラエルにおけるXDMのアクティブチェアマンであり、Explay</a:t>
            </a:r>
            <a:r>
              <a:rPr lang="en-US" altLang="ja-JP" sz="1300" dirty="0">
                <a:latin typeface="Meiryo UI" panose="020B0604030504040204" pitchFamily="50" charset="-128"/>
                <a:ea typeface="Meiryo UI" panose="020B0604030504040204" pitchFamily="50" charset="-128"/>
              </a:rPr>
              <a:t> </a:t>
            </a:r>
            <a:r>
              <a:rPr lang="en-US" altLang="ja-JP" sz="1300" dirty="0" err="1">
                <a:latin typeface="Meiryo UI" panose="020B0604030504040204" pitchFamily="50" charset="-128"/>
                <a:ea typeface="Meiryo UI" panose="020B0604030504040204" pitchFamily="50" charset="-128"/>
              </a:rPr>
              <a:t>Japanのボードメンバーでもあります</a:t>
            </a:r>
            <a:r>
              <a:rPr lang="en-US" altLang="ja-JP" sz="1300" dirty="0">
                <a:latin typeface="Meiryo UI" panose="020B0604030504040204" pitchFamily="50" charset="-128"/>
                <a:ea typeface="Meiryo UI" panose="020B0604030504040204" pitchFamily="50" charset="-128"/>
              </a:rPr>
              <a:t>。</a:t>
            </a:r>
            <a:endParaRPr lang="he-IL" altLang="ja-JP" sz="1300" dirty="0">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244475" y="620713"/>
            <a:ext cx="10604500" cy="1031875"/>
          </a:xfrm>
        </p:spPr>
        <p:txBody>
          <a:bodyPr/>
          <a:lstStyle/>
          <a:p>
            <a:pPr eaLnBrk="1" hangingPunct="1"/>
            <a:r>
              <a:rPr lang="en-US" altLang="he-IL" sz="4000" dirty="0" err="1" smtClean="0">
                <a:solidFill>
                  <a:srgbClr val="006666"/>
                </a:solidFill>
                <a:latin typeface="Meiryo UI" panose="020B0604030504040204" pitchFamily="50" charset="-128"/>
                <a:ea typeface="Meiryo UI" panose="020B0604030504040204" pitchFamily="50" charset="-128"/>
              </a:rPr>
              <a:t>ケーススタディ</a:t>
            </a:r>
            <a:r>
              <a:rPr lang="en-US" altLang="he-IL" sz="4000" dirty="0" smtClean="0">
                <a:solidFill>
                  <a:srgbClr val="006666"/>
                </a:solidFill>
                <a:latin typeface="Meiryo UI" panose="020B0604030504040204" pitchFamily="50" charset="-128"/>
                <a:ea typeface="Meiryo UI" panose="020B0604030504040204" pitchFamily="50" charset="-128"/>
              </a:rPr>
              <a:t> - </a:t>
            </a:r>
            <a:r>
              <a:rPr lang="en-US" altLang="he-IL" sz="4000" dirty="0" err="1" smtClean="0">
                <a:solidFill>
                  <a:srgbClr val="006666"/>
                </a:solidFill>
                <a:latin typeface="Meiryo UI" panose="020B0604030504040204" pitchFamily="50" charset="-128"/>
                <a:ea typeface="Meiryo UI" panose="020B0604030504040204" pitchFamily="50" charset="-128"/>
              </a:rPr>
              <a:t>日本進出戦略立案</a:t>
            </a:r>
            <a:endParaRPr lang="en-US" altLang="en-US" sz="4000" dirty="0" smtClean="0">
              <a:solidFill>
                <a:srgbClr val="006666"/>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14" y="3620378"/>
            <a:ext cx="179863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87" y="2279389"/>
            <a:ext cx="11064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63" y="5015015"/>
            <a:ext cx="14049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a:off x="2567608" y="2385752"/>
            <a:ext cx="64087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300" dirty="0">
                <a:latin typeface="Meiryo UI" panose="020B0604030504040204" pitchFamily="50" charset="-128"/>
                <a:ea typeface="Meiryo UI" panose="020B0604030504040204" pitchFamily="50" charset="-128"/>
              </a:rPr>
              <a:t>Amdocsは、世界最大級の通信、エンターテインメント、メディアサービスプロバイダー向けにカスタマーエクスペリエンスソフトウェアソリューションとサービスを提供するマーケットリーダーです。Amdocsのソリューションには、BSS、OSS、ネットワーク制御、最適化、ネットワーク機能の仮想化などがあります。</a:t>
            </a:r>
          </a:p>
        </p:txBody>
      </p:sp>
      <p:sp>
        <p:nvSpPr>
          <p:cNvPr id="37895" name="TextBox 7"/>
          <p:cNvSpPr txBox="1">
            <a:spLocks noChangeArrowheads="1"/>
          </p:cNvSpPr>
          <p:nvPr/>
        </p:nvSpPr>
        <p:spPr bwMode="auto">
          <a:xfrm>
            <a:off x="2567608" y="3681324"/>
            <a:ext cx="640873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300">
                <a:latin typeface="Meiryo UI" panose="020B0604030504040204" pitchFamily="50" charset="-128"/>
                <a:ea typeface="Meiryo UI" panose="020B0604030504040204" pitchFamily="50" charset="-128"/>
              </a:rPr>
              <a:t>ADAMA Agricultural Solutions Ltd（ChemChinaが買収）は、除草剤、殺虫剤、殺菌剤、植物成長調整剤、種子処理剤などのソリューションを農家に提供し、雑草、昆虫、病気などから保護することで、作物の収穫量の質と量を向上させる、世界有数の作物保護企業です。</a:t>
            </a:r>
          </a:p>
        </p:txBody>
      </p:sp>
      <p:sp>
        <p:nvSpPr>
          <p:cNvPr id="37896" name="Rectangle 8"/>
          <p:cNvSpPr>
            <a:spLocks noChangeArrowheads="1"/>
          </p:cNvSpPr>
          <p:nvPr/>
        </p:nvSpPr>
        <p:spPr bwMode="auto">
          <a:xfrm>
            <a:off x="2567608" y="4871158"/>
            <a:ext cx="640873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300" dirty="0">
                <a:solidFill>
                  <a:srgbClr val="000000"/>
                </a:solidFill>
                <a:latin typeface="Meiryo UI" panose="020B0604030504040204" pitchFamily="50" charset="-128"/>
                <a:ea typeface="Meiryo UI" panose="020B0604030504040204" pitchFamily="50" charset="-128"/>
              </a:rPr>
              <a:t>タワージャズは、1.0～0.13ミクロンのジオメトリの集積回路を製造しており、カスタマイズ可能な幅広いプロセス技術を、RF、高性能アナログ、パワー、イメージング、民生、自動車、医療、航空宇宙、防衛などの様々な市場において、世界中の200社以上の顧客に提供しています。タワージャズの日本におけるM&amp;A活動をコンサルティングしました。</a:t>
            </a:r>
            <a:endParaRPr lang="en-US" altLang="en-US" sz="1300" dirty="0">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2"/>
          <p:cNvSpPr>
            <a:spLocks noGrp="1" noChangeArrowheads="1"/>
          </p:cNvSpPr>
          <p:nvPr>
            <p:ph type="title"/>
          </p:nvPr>
        </p:nvSpPr>
        <p:spPr>
          <a:xfrm>
            <a:off x="1136650" y="627063"/>
            <a:ext cx="7473950" cy="1325562"/>
          </a:xfrm>
        </p:spPr>
        <p:txBody>
          <a:bodyPr/>
          <a:lstStyle/>
          <a:p>
            <a:pPr eaLnBrk="1" hangingPunct="1">
              <a:spcAft>
                <a:spcPts val="600"/>
              </a:spcAft>
            </a:pPr>
            <a:r>
              <a:rPr lang="en-US" altLang="ja-JP" b="1" dirty="0" smtClean="0">
                <a:solidFill>
                  <a:srgbClr val="006666"/>
                </a:solidFill>
                <a:latin typeface="Meiryo UI" panose="020B0604030504040204" pitchFamily="50" charset="-128"/>
                <a:ea typeface="Meiryo UI" panose="020B0604030504040204" pitchFamily="50" charset="-128"/>
              </a:rPr>
              <a:t>Who we are</a:t>
            </a: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7"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p:nvPr/>
        </p:nvGrpSpPr>
        <p:grpSpPr>
          <a:xfrm>
            <a:off x="1400175" y="2532063"/>
            <a:ext cx="2614613" cy="369887"/>
            <a:chOff x="1400175" y="2532063"/>
            <a:chExt cx="2614613" cy="369887"/>
          </a:xfrm>
        </p:grpSpPr>
        <p:grpSp>
          <p:nvGrpSpPr>
            <p:cNvPr id="8198" name="Google Shape;8964;p75"/>
            <p:cNvGrpSpPr>
              <a:grpSpLocks/>
            </p:cNvGrpSpPr>
            <p:nvPr/>
          </p:nvGrpSpPr>
          <p:grpSpPr bwMode="auto">
            <a:xfrm>
              <a:off x="1400175" y="2547144"/>
              <a:ext cx="339725" cy="339725"/>
              <a:chOff x="5648375" y="238125"/>
              <a:chExt cx="483125" cy="483125"/>
            </a:xfrm>
          </p:grpSpPr>
          <p:sp>
            <p:nvSpPr>
              <p:cNvPr id="8210" name="Google Shape;8965;p75"/>
              <p:cNvSpPr>
                <a:spLocks/>
              </p:cNvSpPr>
              <p:nvPr/>
            </p:nvSpPr>
            <p:spPr bwMode="auto">
              <a:xfrm>
                <a:off x="5648375" y="238125"/>
                <a:ext cx="483125" cy="483125"/>
              </a:xfrm>
              <a:custGeom>
                <a:avLst/>
                <a:gdLst>
                  <a:gd name="T0" fmla="*/ 2147483646 w 19325"/>
                  <a:gd name="T1" fmla="*/ 2147483646 h 19325"/>
                  <a:gd name="T2" fmla="*/ 2147483646 w 19325"/>
                  <a:gd name="T3" fmla="*/ 2147483646 h 19325"/>
                  <a:gd name="T4" fmla="*/ 2147483646 w 19325"/>
                  <a:gd name="T5" fmla="*/ 2147483646 h 19325"/>
                  <a:gd name="T6" fmla="*/ 2147483646 w 19325"/>
                  <a:gd name="T7" fmla="*/ 2147483646 h 19325"/>
                  <a:gd name="T8" fmla="*/ 2147483646 w 19325"/>
                  <a:gd name="T9" fmla="*/ 2147483646 h 19325"/>
                  <a:gd name="T10" fmla="*/ 2147483646 w 19325"/>
                  <a:gd name="T11" fmla="*/ 2147483646 h 19325"/>
                  <a:gd name="T12" fmla="*/ 2147483646 w 19325"/>
                  <a:gd name="T13" fmla="*/ 2147483646 h 19325"/>
                  <a:gd name="T14" fmla="*/ 2147483646 w 19325"/>
                  <a:gd name="T15" fmla="*/ 2147483646 h 19325"/>
                  <a:gd name="T16" fmla="*/ 2147483646 w 19325"/>
                  <a:gd name="T17" fmla="*/ 2147483646 h 19325"/>
                  <a:gd name="T18" fmla="*/ 2147483646 w 19325"/>
                  <a:gd name="T19" fmla="*/ 2147483646 h 19325"/>
                  <a:gd name="T20" fmla="*/ 2147483646 w 19325"/>
                  <a:gd name="T21" fmla="*/ 2147483646 h 19325"/>
                  <a:gd name="T22" fmla="*/ 2147483646 w 19325"/>
                  <a:gd name="T23" fmla="*/ 2147483646 h 19325"/>
                  <a:gd name="T24" fmla="*/ 2147483646 w 19325"/>
                  <a:gd name="T25" fmla="*/ 2147483646 h 19325"/>
                  <a:gd name="T26" fmla="*/ 2147483646 w 19325"/>
                  <a:gd name="T27" fmla="*/ 2147483646 h 19325"/>
                  <a:gd name="T28" fmla="*/ 2147483646 w 19325"/>
                  <a:gd name="T29" fmla="*/ 2147483646 h 19325"/>
                  <a:gd name="T30" fmla="*/ 2147483646 w 19325"/>
                  <a:gd name="T31" fmla="*/ 2147483646 h 19325"/>
                  <a:gd name="T32" fmla="*/ 2147483646 w 19325"/>
                  <a:gd name="T33" fmla="*/ 2147483646 h 19325"/>
                  <a:gd name="T34" fmla="*/ 2147483646 w 19325"/>
                  <a:gd name="T35" fmla="*/ 2147483646 h 19325"/>
                  <a:gd name="T36" fmla="*/ 2147483646 w 19325"/>
                  <a:gd name="T37" fmla="*/ 2147483646 h 19325"/>
                  <a:gd name="T38" fmla="*/ 2147483646 w 19325"/>
                  <a:gd name="T39" fmla="*/ 2147483646 h 19325"/>
                  <a:gd name="T40" fmla="*/ 2147483646 w 19325"/>
                  <a:gd name="T41" fmla="*/ 2147483646 h 19325"/>
                  <a:gd name="T42" fmla="*/ 2147483646 w 19325"/>
                  <a:gd name="T43" fmla="*/ 2147483646 h 19325"/>
                  <a:gd name="T44" fmla="*/ 2147483646 w 19325"/>
                  <a:gd name="T45" fmla="*/ 2147483646 h 19325"/>
                  <a:gd name="T46" fmla="*/ 2147483646 w 19325"/>
                  <a:gd name="T47" fmla="*/ 2147483646 h 19325"/>
                  <a:gd name="T48" fmla="*/ 2147483646 w 19325"/>
                  <a:gd name="T49" fmla="*/ 2147483646 h 19325"/>
                  <a:gd name="T50" fmla="*/ 2147483646 w 19325"/>
                  <a:gd name="T51" fmla="*/ 2147483646 h 19325"/>
                  <a:gd name="T52" fmla="*/ 2147483646 w 19325"/>
                  <a:gd name="T53" fmla="*/ 2147483646 h 19325"/>
                  <a:gd name="T54" fmla="*/ 0 w 19325"/>
                  <a:gd name="T55" fmla="*/ 2147483646 h 19325"/>
                  <a:gd name="T56" fmla="*/ 2147483646 w 19325"/>
                  <a:gd name="T57" fmla="*/ 2147483646 h 19325"/>
                  <a:gd name="T58" fmla="*/ 2147483646 w 19325"/>
                  <a:gd name="T59" fmla="*/ 2147483646 h 19325"/>
                  <a:gd name="T60" fmla="*/ 2147483646 w 19325"/>
                  <a:gd name="T61" fmla="*/ 2147483646 h 19325"/>
                  <a:gd name="T62" fmla="*/ 2147483646 w 19325"/>
                  <a:gd name="T63" fmla="*/ 0 h 19325"/>
                  <a:gd name="T64" fmla="*/ 2147483646 w 19325"/>
                  <a:gd name="T65" fmla="*/ 2147483646 h 19325"/>
                  <a:gd name="T66" fmla="*/ 2147483646 w 19325"/>
                  <a:gd name="T67" fmla="*/ 2147483646 h 19325"/>
                  <a:gd name="T68" fmla="*/ 2147483646 w 19325"/>
                  <a:gd name="T69" fmla="*/ 2147483646 h 19325"/>
                  <a:gd name="T70" fmla="*/ 2147483646 w 19325"/>
                  <a:gd name="T71" fmla="*/ 2147483646 h 19325"/>
                  <a:gd name="T72" fmla="*/ 2147483646 w 19325"/>
                  <a:gd name="T73" fmla="*/ 0 h 19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lnTo>
                      <a:pt x="17628"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lnTo>
                      <a:pt x="1819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1" name="Google Shape;8966;p75"/>
              <p:cNvSpPr>
                <a:spLocks/>
              </p:cNvSpPr>
              <p:nvPr/>
            </p:nvSpPr>
            <p:spPr bwMode="auto">
              <a:xfrm>
                <a:off x="5705950" y="465550"/>
                <a:ext cx="84875" cy="28325"/>
              </a:xfrm>
              <a:custGeom>
                <a:avLst/>
                <a:gdLst>
                  <a:gd name="T0" fmla="*/ 2147483646 w 3395"/>
                  <a:gd name="T1" fmla="*/ 9765625 h 1133"/>
                  <a:gd name="T2" fmla="*/ 9765625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9765625 h 1133"/>
                  <a:gd name="T12" fmla="*/ 2147483646 w 3395"/>
                  <a:gd name="T13" fmla="*/ 97656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lnTo>
                      <a:pt x="566"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2" name="Google Shape;8967;p75"/>
              <p:cNvSpPr>
                <a:spLocks/>
              </p:cNvSpPr>
              <p:nvPr/>
            </p:nvSpPr>
            <p:spPr bwMode="auto">
              <a:xfrm>
                <a:off x="5847500" y="465550"/>
                <a:ext cx="84875" cy="28325"/>
              </a:xfrm>
              <a:custGeom>
                <a:avLst/>
                <a:gdLst>
                  <a:gd name="T0" fmla="*/ 2147483646 w 3395"/>
                  <a:gd name="T1" fmla="*/ 9765625 h 1133"/>
                  <a:gd name="T2" fmla="*/ 0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9765625 h 1133"/>
                  <a:gd name="T12" fmla="*/ 2147483646 w 3395"/>
                  <a:gd name="T13" fmla="*/ 97656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lnTo>
                      <a:pt x="565"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3" name="Google Shape;8968;p75"/>
              <p:cNvSpPr>
                <a:spLocks/>
              </p:cNvSpPr>
              <p:nvPr/>
            </p:nvSpPr>
            <p:spPr bwMode="auto">
              <a:xfrm>
                <a:off x="5989025" y="465550"/>
                <a:ext cx="84875" cy="28325"/>
              </a:xfrm>
              <a:custGeom>
                <a:avLst/>
                <a:gdLst>
                  <a:gd name="T0" fmla="*/ 2147483646 w 3395"/>
                  <a:gd name="T1" fmla="*/ 9765625 h 1133"/>
                  <a:gd name="T2" fmla="*/ 9765625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9765625 h 1133"/>
                  <a:gd name="T12" fmla="*/ 2147483646 w 3395"/>
                  <a:gd name="T13" fmla="*/ 97656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lnTo>
                      <a:pt x="565"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4" name="Google Shape;8969;p75"/>
              <p:cNvSpPr>
                <a:spLocks/>
              </p:cNvSpPr>
              <p:nvPr/>
            </p:nvSpPr>
            <p:spPr bwMode="auto">
              <a:xfrm>
                <a:off x="5705950" y="550475"/>
                <a:ext cx="84875" cy="28325"/>
              </a:xfrm>
              <a:custGeom>
                <a:avLst/>
                <a:gdLst>
                  <a:gd name="T0" fmla="*/ 2147483646 w 3395"/>
                  <a:gd name="T1" fmla="*/ 0 h 1133"/>
                  <a:gd name="T2" fmla="*/ 9765625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0 h 1133"/>
                  <a:gd name="T12" fmla="*/ 2147483646 w 3395"/>
                  <a:gd name="T13" fmla="*/ 0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lnTo>
                      <a:pt x="566" y="0"/>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5" name="Google Shape;8970;p75"/>
              <p:cNvSpPr>
                <a:spLocks/>
              </p:cNvSpPr>
              <p:nvPr/>
            </p:nvSpPr>
            <p:spPr bwMode="auto">
              <a:xfrm>
                <a:off x="5847500" y="550475"/>
                <a:ext cx="84875" cy="28325"/>
              </a:xfrm>
              <a:custGeom>
                <a:avLst/>
                <a:gdLst>
                  <a:gd name="T0" fmla="*/ 2147483646 w 3395"/>
                  <a:gd name="T1" fmla="*/ 0 h 1133"/>
                  <a:gd name="T2" fmla="*/ 0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0 h 1133"/>
                  <a:gd name="T12" fmla="*/ 2147483646 w 3395"/>
                  <a:gd name="T13" fmla="*/ 0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lnTo>
                      <a:pt x="565" y="0"/>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6" name="Google Shape;8971;p75"/>
              <p:cNvSpPr>
                <a:spLocks/>
              </p:cNvSpPr>
              <p:nvPr/>
            </p:nvSpPr>
            <p:spPr bwMode="auto">
              <a:xfrm>
                <a:off x="5989025" y="550475"/>
                <a:ext cx="84875" cy="28325"/>
              </a:xfrm>
              <a:custGeom>
                <a:avLst/>
                <a:gdLst>
                  <a:gd name="T0" fmla="*/ 2147483646 w 3395"/>
                  <a:gd name="T1" fmla="*/ 0 h 1133"/>
                  <a:gd name="T2" fmla="*/ 9765625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0 h 1133"/>
                  <a:gd name="T12" fmla="*/ 2147483646 w 3395"/>
                  <a:gd name="T13" fmla="*/ 0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lnTo>
                      <a:pt x="565" y="0"/>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7" name="Google Shape;8972;p75"/>
              <p:cNvSpPr>
                <a:spLocks/>
              </p:cNvSpPr>
              <p:nvPr/>
            </p:nvSpPr>
            <p:spPr bwMode="auto">
              <a:xfrm>
                <a:off x="5705950" y="636300"/>
                <a:ext cx="84875" cy="28325"/>
              </a:xfrm>
              <a:custGeom>
                <a:avLst/>
                <a:gdLst>
                  <a:gd name="T0" fmla="*/ 2147483646 w 3395"/>
                  <a:gd name="T1" fmla="*/ 9765625 h 1133"/>
                  <a:gd name="T2" fmla="*/ 9765625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9765625 h 1133"/>
                  <a:gd name="T12" fmla="*/ 2147483646 w 3395"/>
                  <a:gd name="T13" fmla="*/ 97656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lnTo>
                      <a:pt x="566"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8" name="Google Shape;8973;p75"/>
              <p:cNvSpPr>
                <a:spLocks/>
              </p:cNvSpPr>
              <p:nvPr/>
            </p:nvSpPr>
            <p:spPr bwMode="auto">
              <a:xfrm>
                <a:off x="5847500" y="636300"/>
                <a:ext cx="84875" cy="28325"/>
              </a:xfrm>
              <a:custGeom>
                <a:avLst/>
                <a:gdLst>
                  <a:gd name="T0" fmla="*/ 2147483646 w 3395"/>
                  <a:gd name="T1" fmla="*/ 9765625 h 1133"/>
                  <a:gd name="T2" fmla="*/ 0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9765625 h 1133"/>
                  <a:gd name="T12" fmla="*/ 2147483646 w 3395"/>
                  <a:gd name="T13" fmla="*/ 97656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lnTo>
                      <a:pt x="565"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19" name="Google Shape;8974;p75"/>
              <p:cNvSpPr>
                <a:spLocks/>
              </p:cNvSpPr>
              <p:nvPr/>
            </p:nvSpPr>
            <p:spPr bwMode="auto">
              <a:xfrm>
                <a:off x="5989025" y="636300"/>
                <a:ext cx="84875" cy="28325"/>
              </a:xfrm>
              <a:custGeom>
                <a:avLst/>
                <a:gdLst>
                  <a:gd name="T0" fmla="*/ 2147483646 w 3395"/>
                  <a:gd name="T1" fmla="*/ 9765625 h 1133"/>
                  <a:gd name="T2" fmla="*/ 9765625 w 3395"/>
                  <a:gd name="T3" fmla="*/ 2147483646 h 1133"/>
                  <a:gd name="T4" fmla="*/ 2147483646 w 3395"/>
                  <a:gd name="T5" fmla="*/ 2147483646 h 1133"/>
                  <a:gd name="T6" fmla="*/ 2147483646 w 3395"/>
                  <a:gd name="T7" fmla="*/ 2147483646 h 1133"/>
                  <a:gd name="T8" fmla="*/ 2147483646 w 3395"/>
                  <a:gd name="T9" fmla="*/ 2147483646 h 1133"/>
                  <a:gd name="T10" fmla="*/ 2147483646 w 3395"/>
                  <a:gd name="T11" fmla="*/ 9765625 h 1133"/>
                  <a:gd name="T12" fmla="*/ 2147483646 w 3395"/>
                  <a:gd name="T13" fmla="*/ 9765625 h 1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lnTo>
                      <a:pt x="565"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sp>
          <p:nvSpPr>
            <p:cNvPr id="8201" name="TextBox 4"/>
            <p:cNvSpPr txBox="1">
              <a:spLocks noChangeArrowheads="1"/>
            </p:cNvSpPr>
            <p:nvPr/>
          </p:nvSpPr>
          <p:spPr bwMode="auto">
            <a:xfrm>
              <a:off x="1998663" y="2532063"/>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Meiryo UI" panose="020B0604030504040204" pitchFamily="50" charset="-128"/>
                  <a:ea typeface="Meiryo UI" panose="020B0604030504040204" pitchFamily="50" charset="-128"/>
                </a:rPr>
                <a:t>1994年設立</a:t>
              </a:r>
            </a:p>
          </p:txBody>
        </p:sp>
      </p:grpSp>
      <p:grpSp>
        <p:nvGrpSpPr>
          <p:cNvPr id="3" name="グループ化 2"/>
          <p:cNvGrpSpPr/>
          <p:nvPr/>
        </p:nvGrpSpPr>
        <p:grpSpPr>
          <a:xfrm>
            <a:off x="1399381" y="3196696"/>
            <a:ext cx="6085682" cy="369888"/>
            <a:chOff x="1399381" y="3146425"/>
            <a:chExt cx="6085682" cy="369888"/>
          </a:xfrm>
        </p:grpSpPr>
        <p:sp>
          <p:nvSpPr>
            <p:cNvPr id="8199" name="Google Shape;9029;p75"/>
            <p:cNvSpPr>
              <a:spLocks/>
            </p:cNvSpPr>
            <p:nvPr/>
          </p:nvSpPr>
          <p:spPr bwMode="auto">
            <a:xfrm>
              <a:off x="1399381" y="3161507"/>
              <a:ext cx="341312" cy="339725"/>
            </a:xfrm>
            <a:custGeom>
              <a:avLst/>
              <a:gdLst>
                <a:gd name="T0" fmla="*/ 2147483646 w 19329"/>
                <a:gd name="T1" fmla="*/ 2147483646 h 19325"/>
                <a:gd name="T2" fmla="*/ 2147483646 w 19329"/>
                <a:gd name="T3" fmla="*/ 2147483646 h 19325"/>
                <a:gd name="T4" fmla="*/ 2147483646 w 19329"/>
                <a:gd name="T5" fmla="*/ 2058445951 h 19325"/>
                <a:gd name="T6" fmla="*/ 2147483646 w 19329"/>
                <a:gd name="T7" fmla="*/ 2147483646 h 19325"/>
                <a:gd name="T8" fmla="*/ 2147483646 w 19329"/>
                <a:gd name="T9" fmla="*/ 2147483646 h 19325"/>
                <a:gd name="T10" fmla="*/ 2147483646 w 19329"/>
                <a:gd name="T11" fmla="*/ 2147483646 h 19325"/>
                <a:gd name="T12" fmla="*/ 2147483646 w 19329"/>
                <a:gd name="T13" fmla="*/ 2147483646 h 19325"/>
                <a:gd name="T14" fmla="*/ 2147483646 w 19329"/>
                <a:gd name="T15" fmla="*/ 2147483646 h 19325"/>
                <a:gd name="T16" fmla="*/ 2147483646 w 19329"/>
                <a:gd name="T17" fmla="*/ 2147483646 h 19325"/>
                <a:gd name="T18" fmla="*/ 2147483646 w 19329"/>
                <a:gd name="T19" fmla="*/ 2147483646 h 19325"/>
                <a:gd name="T20" fmla="*/ 2147483646 w 19329"/>
                <a:gd name="T21" fmla="*/ 2147483646 h 19325"/>
                <a:gd name="T22" fmla="*/ 2147483646 w 19329"/>
                <a:gd name="T23" fmla="*/ 2147483646 h 19325"/>
                <a:gd name="T24" fmla="*/ 2147483646 w 19329"/>
                <a:gd name="T25" fmla="*/ 2147483646 h 19325"/>
                <a:gd name="T26" fmla="*/ 2147483646 w 19329"/>
                <a:gd name="T27" fmla="*/ 2147483646 h 19325"/>
                <a:gd name="T28" fmla="*/ 2147483646 w 19329"/>
                <a:gd name="T29" fmla="*/ 2147483646 h 19325"/>
                <a:gd name="T30" fmla="*/ 2147483646 w 19329"/>
                <a:gd name="T31" fmla="*/ 2147483646 h 19325"/>
                <a:gd name="T32" fmla="*/ 2147483646 w 19329"/>
                <a:gd name="T33" fmla="*/ 2147483646 h 19325"/>
                <a:gd name="T34" fmla="*/ 2147483646 w 19329"/>
                <a:gd name="T35" fmla="*/ 2147483646 h 19325"/>
                <a:gd name="T36" fmla="*/ 2147483646 w 19329"/>
                <a:gd name="T37" fmla="*/ 2147483646 h 19325"/>
                <a:gd name="T38" fmla="*/ 2147483646 w 19329"/>
                <a:gd name="T39" fmla="*/ 2147483646 h 19325"/>
                <a:gd name="T40" fmla="*/ 2147483646 w 19329"/>
                <a:gd name="T41" fmla="*/ 2147483646 h 19325"/>
                <a:gd name="T42" fmla="*/ 2147483646 w 19329"/>
                <a:gd name="T43" fmla="*/ 2147483646 h 19325"/>
                <a:gd name="T44" fmla="*/ 2147483646 w 19329"/>
                <a:gd name="T45" fmla="*/ 2147483646 h 19325"/>
                <a:gd name="T46" fmla="*/ 2147483646 w 19329"/>
                <a:gd name="T47" fmla="*/ 2147483646 h 19325"/>
                <a:gd name="T48" fmla="*/ 2147483646 w 19329"/>
                <a:gd name="T49" fmla="*/ 2147483646 h 19325"/>
                <a:gd name="T50" fmla="*/ 2147483646 w 19329"/>
                <a:gd name="T51" fmla="*/ 2147483646 h 19325"/>
                <a:gd name="T52" fmla="*/ 2147483646 w 19329"/>
                <a:gd name="T53" fmla="*/ 2147483646 h 19325"/>
                <a:gd name="T54" fmla="*/ 2147483646 w 19329"/>
                <a:gd name="T55" fmla="*/ 2147483646 h 19325"/>
                <a:gd name="T56" fmla="*/ 2147483646 w 19329"/>
                <a:gd name="T57" fmla="*/ 2147483646 h 19325"/>
                <a:gd name="T58" fmla="*/ 2147483646 w 19329"/>
                <a:gd name="T59" fmla="*/ 2147483646 h 19325"/>
                <a:gd name="T60" fmla="*/ 2147483646 w 19329"/>
                <a:gd name="T61" fmla="*/ 2147483646 h 19325"/>
                <a:gd name="T62" fmla="*/ 2147483646 w 19329"/>
                <a:gd name="T63" fmla="*/ 2147483646 h 19325"/>
                <a:gd name="T64" fmla="*/ 2147483646 w 19329"/>
                <a:gd name="T65" fmla="*/ 2147483646 h 19325"/>
                <a:gd name="T66" fmla="*/ 2147483646 w 19329"/>
                <a:gd name="T67" fmla="*/ 2147483646 h 19325"/>
                <a:gd name="T68" fmla="*/ 2147483646 w 19329"/>
                <a:gd name="T69" fmla="*/ 2147483646 h 19325"/>
                <a:gd name="T70" fmla="*/ 2147483646 w 19329"/>
                <a:gd name="T71" fmla="*/ 2147483646 h 19325"/>
                <a:gd name="T72" fmla="*/ 2147483646 w 19329"/>
                <a:gd name="T73" fmla="*/ 2147483646 h 19325"/>
                <a:gd name="T74" fmla="*/ 2147483646 w 19329"/>
                <a:gd name="T75" fmla="*/ 2147483646 h 19325"/>
                <a:gd name="T76" fmla="*/ 2147483646 w 19329"/>
                <a:gd name="T77" fmla="*/ 2147483646 h 19325"/>
                <a:gd name="T78" fmla="*/ 2147483646 w 19329"/>
                <a:gd name="T79" fmla="*/ 2147483646 h 19325"/>
                <a:gd name="T80" fmla="*/ 2147483646 w 19329"/>
                <a:gd name="T81" fmla="*/ 2147483646 h 19325"/>
                <a:gd name="T82" fmla="*/ 2147483646 w 19329"/>
                <a:gd name="T83" fmla="*/ 2147483646 h 19325"/>
                <a:gd name="T84" fmla="*/ 2147483646 w 19329"/>
                <a:gd name="T85" fmla="*/ 2147483646 h 19325"/>
                <a:gd name="T86" fmla="*/ 2147483646 w 19329"/>
                <a:gd name="T87" fmla="*/ 2147483646 h 19325"/>
                <a:gd name="T88" fmla="*/ 2147483646 w 19329"/>
                <a:gd name="T89" fmla="*/ 2147483646 h 19325"/>
                <a:gd name="T90" fmla="*/ 2147483646 w 19329"/>
                <a:gd name="T91" fmla="*/ 2147483646 h 19325"/>
                <a:gd name="T92" fmla="*/ 2147483646 w 19329"/>
                <a:gd name="T93" fmla="*/ 2147483646 h 19325"/>
                <a:gd name="T94" fmla="*/ 2147483646 w 19329"/>
                <a:gd name="T95" fmla="*/ 2147483646 h 19325"/>
                <a:gd name="T96" fmla="*/ 2147483646 w 19329"/>
                <a:gd name="T97" fmla="*/ 2147483646 h 19325"/>
                <a:gd name="T98" fmla="*/ 2147483646 w 19329"/>
                <a:gd name="T99" fmla="*/ 2147483646 h 19325"/>
                <a:gd name="T100" fmla="*/ 2147483646 w 19329"/>
                <a:gd name="T101" fmla="*/ 2147483646 h 19325"/>
                <a:gd name="T102" fmla="*/ 2147483646 w 19329"/>
                <a:gd name="T103" fmla="*/ 2147483646 h 19325"/>
                <a:gd name="T104" fmla="*/ 2147483646 w 19329"/>
                <a:gd name="T105" fmla="*/ 2147483646 h 19325"/>
                <a:gd name="T106" fmla="*/ 2147483646 w 19329"/>
                <a:gd name="T107" fmla="*/ 2147483646 h 19325"/>
                <a:gd name="T108" fmla="*/ 2147483646 w 19329"/>
                <a:gd name="T109" fmla="*/ 2147483646 h 19325"/>
                <a:gd name="T110" fmla="*/ 2147483646 w 19329"/>
                <a:gd name="T111" fmla="*/ 2147483646 h 19325"/>
                <a:gd name="T112" fmla="*/ 2147483646 w 19329"/>
                <a:gd name="T113" fmla="*/ 2147483646 h 19325"/>
                <a:gd name="T114" fmla="*/ 2147483646 w 19329"/>
                <a:gd name="T115" fmla="*/ 2147483646 h 19325"/>
                <a:gd name="T116" fmla="*/ 2147483646 w 19329"/>
                <a:gd name="T117" fmla="*/ 2147483646 h 19325"/>
                <a:gd name="T118" fmla="*/ 2147483646 w 19329"/>
                <a:gd name="T119" fmla="*/ 2147483646 h 19325"/>
                <a:gd name="T120" fmla="*/ 2147483646 w 19329"/>
                <a:gd name="T121" fmla="*/ 2147483646 h 19325"/>
                <a:gd name="T122" fmla="*/ 2147483646 w 19329"/>
                <a:gd name="T123" fmla="*/ 2147483646 h 19325"/>
                <a:gd name="T124" fmla="*/ 2147483646 w 19329"/>
                <a:gd name="T125" fmla="*/ 1292773553 h 19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lnTo>
                    <a:pt x="14241" y="9137"/>
                  </a:ln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lnTo>
                    <a:pt x="18099" y="10270"/>
                  </a:lnTo>
                  <a:close/>
                  <a:moveTo>
                    <a:pt x="4542" y="10267"/>
                  </a:moveTo>
                  <a:cubicBezTo>
                    <a:pt x="4566" y="11163"/>
                    <a:pt x="4660" y="12060"/>
                    <a:pt x="4820" y="12945"/>
                  </a:cubicBezTo>
                  <a:cubicBezTo>
                    <a:pt x="2927" y="12320"/>
                    <a:pt x="1583" y="11351"/>
                    <a:pt x="1230" y="10267"/>
                  </a:cubicBezTo>
                  <a:lnTo>
                    <a:pt x="4542" y="10267"/>
                  </a:ln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lnTo>
                    <a:pt x="9062" y="10267"/>
                  </a:ln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lnTo>
                    <a:pt x="12631"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02" name="TextBox 42"/>
            <p:cNvSpPr txBox="1">
              <a:spLocks noChangeArrowheads="1"/>
            </p:cNvSpPr>
            <p:nvPr/>
          </p:nvSpPr>
          <p:spPr bwMode="auto">
            <a:xfrm>
              <a:off x="1998663" y="31464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dirty="0" smtClean="0">
                  <a:latin typeface="Meiryo UI" panose="020B0604030504040204" pitchFamily="50" charset="-128"/>
                  <a:ea typeface="Meiryo UI" panose="020B0604030504040204" pitchFamily="50" charset="-128"/>
                </a:rPr>
                <a:t>ヘルツェリア</a:t>
              </a:r>
              <a:r>
                <a:rPr lang="en-US" altLang="en-US" sz="1800" dirty="0" smtClean="0">
                  <a:latin typeface="Meiryo UI" panose="020B0604030504040204" pitchFamily="50" charset="-128"/>
                  <a:ea typeface="Meiryo UI" panose="020B0604030504040204" pitchFamily="50" charset="-128"/>
                </a:rPr>
                <a:t>(</a:t>
              </a:r>
              <a:r>
                <a:rPr lang="en-US" altLang="en-US" sz="1800" dirty="0" err="1">
                  <a:latin typeface="Meiryo UI" panose="020B0604030504040204" pitchFamily="50" charset="-128"/>
                  <a:ea typeface="Meiryo UI" panose="020B0604030504040204" pitchFamily="50" charset="-128"/>
                </a:rPr>
                <a:t>イスラエル</a:t>
              </a:r>
              <a:r>
                <a:rPr lang="en-US" altLang="en-US" sz="1800" dirty="0">
                  <a:latin typeface="Meiryo UI" panose="020B0604030504040204" pitchFamily="50" charset="-128"/>
                  <a:ea typeface="Meiryo UI" panose="020B0604030504040204" pitchFamily="50" charset="-128"/>
                </a:rPr>
                <a:t>)</a:t>
              </a:r>
              <a:r>
                <a:rPr lang="en-US" altLang="en-US" sz="1800" dirty="0" err="1">
                  <a:latin typeface="Meiryo UI" panose="020B0604030504040204" pitchFamily="50" charset="-128"/>
                  <a:ea typeface="Meiryo UI" panose="020B0604030504040204" pitchFamily="50" charset="-128"/>
                </a:rPr>
                <a:t>と東京</a:t>
              </a:r>
              <a:r>
                <a:rPr lang="en-US" altLang="en-US" sz="1800" dirty="0">
                  <a:latin typeface="Meiryo UI" panose="020B0604030504040204" pitchFamily="50" charset="-128"/>
                  <a:ea typeface="Meiryo UI" panose="020B0604030504040204" pitchFamily="50" charset="-128"/>
                </a:rPr>
                <a:t>(</a:t>
              </a:r>
              <a:r>
                <a:rPr lang="en-US" altLang="en-US" sz="1800" dirty="0" err="1">
                  <a:latin typeface="Meiryo UI" panose="020B0604030504040204" pitchFamily="50" charset="-128"/>
                  <a:ea typeface="Meiryo UI" panose="020B0604030504040204" pitchFamily="50" charset="-128"/>
                </a:rPr>
                <a:t>日本</a:t>
              </a:r>
              <a:r>
                <a:rPr lang="en-US" altLang="en-US" sz="1800" dirty="0">
                  <a:latin typeface="Meiryo UI" panose="020B0604030504040204" pitchFamily="50" charset="-128"/>
                  <a:ea typeface="Meiryo UI" panose="020B0604030504040204" pitchFamily="50" charset="-128"/>
                </a:rPr>
                <a:t>)</a:t>
              </a:r>
              <a:r>
                <a:rPr lang="en-US" altLang="en-US" sz="1800" dirty="0" err="1">
                  <a:latin typeface="Meiryo UI" panose="020B0604030504040204" pitchFamily="50" charset="-128"/>
                  <a:ea typeface="Meiryo UI" panose="020B0604030504040204" pitchFamily="50" charset="-128"/>
                </a:rPr>
                <a:t>にオフィスを設置</a:t>
              </a:r>
              <a:endParaRPr lang="en-US" altLang="en-US" sz="1800" dirty="0">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1400175" y="4706422"/>
            <a:ext cx="8688388" cy="369332"/>
            <a:chOff x="1400175" y="4706422"/>
            <a:chExt cx="8688388" cy="369332"/>
          </a:xfrm>
        </p:grpSpPr>
        <p:grpSp>
          <p:nvGrpSpPr>
            <p:cNvPr id="8200" name="Google Shape;9031;p75"/>
            <p:cNvGrpSpPr>
              <a:grpSpLocks/>
            </p:cNvGrpSpPr>
            <p:nvPr/>
          </p:nvGrpSpPr>
          <p:grpSpPr bwMode="auto">
            <a:xfrm>
              <a:off x="1400175" y="4721226"/>
              <a:ext cx="339725" cy="339725"/>
              <a:chOff x="5648375" y="1427025"/>
              <a:chExt cx="483200" cy="483125"/>
            </a:xfrm>
          </p:grpSpPr>
          <p:sp>
            <p:nvSpPr>
              <p:cNvPr id="8208" name="Google Shape;9032;p75"/>
              <p:cNvSpPr>
                <a:spLocks/>
              </p:cNvSpPr>
              <p:nvPr/>
            </p:nvSpPr>
            <p:spPr bwMode="auto">
              <a:xfrm>
                <a:off x="5801075" y="1484625"/>
                <a:ext cx="177725" cy="162475"/>
              </a:xfrm>
              <a:custGeom>
                <a:avLst/>
                <a:gdLst>
                  <a:gd name="T0" fmla="*/ 2147483646 w 7109"/>
                  <a:gd name="T1" fmla="*/ 2147483646 h 6499"/>
                  <a:gd name="T2" fmla="*/ 2147483646 w 7109"/>
                  <a:gd name="T3" fmla="*/ 2147483646 h 6499"/>
                  <a:gd name="T4" fmla="*/ 2147483646 w 7109"/>
                  <a:gd name="T5" fmla="*/ 2147483646 h 6499"/>
                  <a:gd name="T6" fmla="*/ 2147483646 w 7109"/>
                  <a:gd name="T7" fmla="*/ 2147483646 h 6499"/>
                  <a:gd name="T8" fmla="*/ 2147483646 w 7109"/>
                  <a:gd name="T9" fmla="*/ 2147483646 h 6499"/>
                  <a:gd name="T10" fmla="*/ 2147483646 w 7109"/>
                  <a:gd name="T11" fmla="*/ 2147483646 h 6499"/>
                  <a:gd name="T12" fmla="*/ 2147483646 w 7109"/>
                  <a:gd name="T13" fmla="*/ 2147483646 h 6499"/>
                  <a:gd name="T14" fmla="*/ 2147483646 w 7109"/>
                  <a:gd name="T15" fmla="*/ 2147483646 h 6499"/>
                  <a:gd name="T16" fmla="*/ 2147483646 w 7109"/>
                  <a:gd name="T17" fmla="*/ 2147483646 h 6499"/>
                  <a:gd name="T18" fmla="*/ 2147483646 w 7109"/>
                  <a:gd name="T19" fmla="*/ 2147483646 h 6499"/>
                  <a:gd name="T20" fmla="*/ 2147483646 w 7109"/>
                  <a:gd name="T21" fmla="*/ 2147483646 h 6499"/>
                  <a:gd name="T22" fmla="*/ 2147483646 w 7109"/>
                  <a:gd name="T23" fmla="*/ 2147483646 h 6499"/>
                  <a:gd name="T24" fmla="*/ 2147483646 w 7109"/>
                  <a:gd name="T25" fmla="*/ 2147483646 h 6499"/>
                  <a:gd name="T26" fmla="*/ 2147483646 w 7109"/>
                  <a:gd name="T27" fmla="*/ 2147483646 h 6499"/>
                  <a:gd name="T28" fmla="*/ 2147483646 w 7109"/>
                  <a:gd name="T29" fmla="*/ 2147483646 h 6499"/>
                  <a:gd name="T30" fmla="*/ 2147483646 w 7109"/>
                  <a:gd name="T31" fmla="*/ 2147483646 h 6499"/>
                  <a:gd name="T32" fmla="*/ 2147483646 w 7109"/>
                  <a:gd name="T33" fmla="*/ 2147483646 h 6499"/>
                  <a:gd name="T34" fmla="*/ 2147483646 w 7109"/>
                  <a:gd name="T35" fmla="*/ 0 h 6499"/>
                  <a:gd name="T36" fmla="*/ 2147483646 w 7109"/>
                  <a:gd name="T37" fmla="*/ 2147483646 h 6499"/>
                  <a:gd name="T38" fmla="*/ 2147483646 w 7109"/>
                  <a:gd name="T39" fmla="*/ 2147483646 h 6499"/>
                  <a:gd name="T40" fmla="*/ 2147483646 w 7109"/>
                  <a:gd name="T41" fmla="*/ 2147483646 h 6499"/>
                  <a:gd name="T42" fmla="*/ 2147483646 w 7109"/>
                  <a:gd name="T43" fmla="*/ 2147483646 h 6499"/>
                  <a:gd name="T44" fmla="*/ 2147483646 w 7109"/>
                  <a:gd name="T45" fmla="*/ 2147483646 h 6499"/>
                  <a:gd name="T46" fmla="*/ 2147483646 w 7109"/>
                  <a:gd name="T47" fmla="*/ 2147483646 h 6499"/>
                  <a:gd name="T48" fmla="*/ 2147483646 w 7109"/>
                  <a:gd name="T49" fmla="*/ 2147483646 h 6499"/>
                  <a:gd name="T50" fmla="*/ 2147483646 w 7109"/>
                  <a:gd name="T51" fmla="*/ 2147483646 h 6499"/>
                  <a:gd name="T52" fmla="*/ 2147483646 w 7109"/>
                  <a:gd name="T53" fmla="*/ 2147483646 h 6499"/>
                  <a:gd name="T54" fmla="*/ 2147483646 w 7109"/>
                  <a:gd name="T55" fmla="*/ 2147483646 h 6499"/>
                  <a:gd name="T56" fmla="*/ 2147483646 w 7109"/>
                  <a:gd name="T57" fmla="*/ 2147483646 h 6499"/>
                  <a:gd name="T58" fmla="*/ 2147483646 w 7109"/>
                  <a:gd name="T59" fmla="*/ 2147483646 h 6499"/>
                  <a:gd name="T60" fmla="*/ 2147483646 w 7109"/>
                  <a:gd name="T61" fmla="*/ 2147483646 h 6499"/>
                  <a:gd name="T62" fmla="*/ 2147483646 w 7109"/>
                  <a:gd name="T63" fmla="*/ 2147483646 h 6499"/>
                  <a:gd name="T64" fmla="*/ 2147483646 w 7109"/>
                  <a:gd name="T65" fmla="*/ 2147483646 h 6499"/>
                  <a:gd name="T66" fmla="*/ 2147483646 w 7109"/>
                  <a:gd name="T67" fmla="*/ 2147483646 h 6499"/>
                  <a:gd name="T68" fmla="*/ 2147483646 w 7109"/>
                  <a:gd name="T69" fmla="*/ 2147483646 h 6499"/>
                  <a:gd name="T70" fmla="*/ 2147483646 w 7109"/>
                  <a:gd name="T71" fmla="*/ 0 h 6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09" name="Google Shape;9033;p75"/>
              <p:cNvSpPr>
                <a:spLocks/>
              </p:cNvSpPr>
              <p:nvPr/>
            </p:nvSpPr>
            <p:spPr bwMode="auto">
              <a:xfrm>
                <a:off x="5648375" y="1427025"/>
                <a:ext cx="483200" cy="483125"/>
              </a:xfrm>
              <a:custGeom>
                <a:avLst/>
                <a:gdLst>
                  <a:gd name="T0" fmla="*/ 2147483646 w 19328"/>
                  <a:gd name="T1" fmla="*/ 2147483646 h 19325"/>
                  <a:gd name="T2" fmla="*/ 2147483646 w 19328"/>
                  <a:gd name="T3" fmla="*/ 2147483646 h 19325"/>
                  <a:gd name="T4" fmla="*/ 2147483646 w 19328"/>
                  <a:gd name="T5" fmla="*/ 2147483646 h 19325"/>
                  <a:gd name="T6" fmla="*/ 2147483646 w 19328"/>
                  <a:gd name="T7" fmla="*/ 2147483646 h 19325"/>
                  <a:gd name="T8" fmla="*/ 2147483646 w 19328"/>
                  <a:gd name="T9" fmla="*/ 2147483646 h 19325"/>
                  <a:gd name="T10" fmla="*/ 2147483646 w 19328"/>
                  <a:gd name="T11" fmla="*/ 2147483646 h 19325"/>
                  <a:gd name="T12" fmla="*/ 2147483646 w 19328"/>
                  <a:gd name="T13" fmla="*/ 2147483646 h 19325"/>
                  <a:gd name="T14" fmla="*/ 2147483646 w 19328"/>
                  <a:gd name="T15" fmla="*/ 2147483646 h 19325"/>
                  <a:gd name="T16" fmla="*/ 2147483646 w 19328"/>
                  <a:gd name="T17" fmla="*/ 2147483646 h 19325"/>
                  <a:gd name="T18" fmla="*/ 2147483646 w 19328"/>
                  <a:gd name="T19" fmla="*/ 2147483646 h 19325"/>
                  <a:gd name="T20" fmla="*/ 2147483646 w 19328"/>
                  <a:gd name="T21" fmla="*/ 2147483646 h 19325"/>
                  <a:gd name="T22" fmla="*/ 2147483646 w 19328"/>
                  <a:gd name="T23" fmla="*/ 2147483646 h 19325"/>
                  <a:gd name="T24" fmla="*/ 2147483646 w 19328"/>
                  <a:gd name="T25" fmla="*/ 2147483646 h 19325"/>
                  <a:gd name="T26" fmla="*/ 2147483646 w 19328"/>
                  <a:gd name="T27" fmla="*/ 2147483646 h 19325"/>
                  <a:gd name="T28" fmla="*/ 2147483646 w 19328"/>
                  <a:gd name="T29" fmla="*/ 2147483646 h 19325"/>
                  <a:gd name="T30" fmla="*/ 2147483646 w 19328"/>
                  <a:gd name="T31" fmla="*/ 2147483646 h 19325"/>
                  <a:gd name="T32" fmla="*/ 2147483646 w 19328"/>
                  <a:gd name="T33" fmla="*/ 2147483646 h 19325"/>
                  <a:gd name="T34" fmla="*/ 2147483646 w 19328"/>
                  <a:gd name="T35" fmla="*/ 2147483646 h 19325"/>
                  <a:gd name="T36" fmla="*/ 2147483646 w 19328"/>
                  <a:gd name="T37" fmla="*/ 2147483646 h 19325"/>
                  <a:gd name="T38" fmla="*/ 2147483646 w 19328"/>
                  <a:gd name="T39" fmla="*/ 2147483646 h 19325"/>
                  <a:gd name="T40" fmla="*/ 2147483646 w 19328"/>
                  <a:gd name="T41" fmla="*/ 2147483646 h 19325"/>
                  <a:gd name="T42" fmla="*/ 2147483646 w 19328"/>
                  <a:gd name="T43" fmla="*/ 2147483646 h 19325"/>
                  <a:gd name="T44" fmla="*/ 2147483646 w 19328"/>
                  <a:gd name="T45" fmla="*/ 2147483646 h 19325"/>
                  <a:gd name="T46" fmla="*/ 2147483646 w 19328"/>
                  <a:gd name="T47" fmla="*/ 2147483646 h 19325"/>
                  <a:gd name="T48" fmla="*/ 0 w 19328"/>
                  <a:gd name="T49" fmla="*/ 2147483646 h 19325"/>
                  <a:gd name="T50" fmla="*/ 2147483646 w 19328"/>
                  <a:gd name="T51" fmla="*/ 2147483646 h 19325"/>
                  <a:gd name="T52" fmla="*/ 2147483646 w 19328"/>
                  <a:gd name="T53" fmla="*/ 2147483646 h 19325"/>
                  <a:gd name="T54" fmla="*/ 2147483646 w 19328"/>
                  <a:gd name="T55" fmla="*/ 2147483646 h 19325"/>
                  <a:gd name="T56" fmla="*/ 2147483646 w 19328"/>
                  <a:gd name="T57" fmla="*/ 2147483646 h 19325"/>
                  <a:gd name="T58" fmla="*/ 2147483646 w 19328"/>
                  <a:gd name="T59" fmla="*/ 2147483646 h 19325"/>
                  <a:gd name="T60" fmla="*/ 2147483646 w 19328"/>
                  <a:gd name="T61" fmla="*/ 2147483646 h 19325"/>
                  <a:gd name="T62" fmla="*/ 2147483646 w 19328"/>
                  <a:gd name="T63" fmla="*/ 2147483646 h 19325"/>
                  <a:gd name="T64" fmla="*/ 2147483646 w 19328"/>
                  <a:gd name="T65" fmla="*/ 2147483646 h 19325"/>
                  <a:gd name="T66" fmla="*/ 2147483646 w 19328"/>
                  <a:gd name="T67" fmla="*/ 2147483646 h 19325"/>
                  <a:gd name="T68" fmla="*/ 2147483646 w 19328"/>
                  <a:gd name="T69" fmla="*/ 2147483646 h 19325"/>
                  <a:gd name="T70" fmla="*/ 2147483646 w 19328"/>
                  <a:gd name="T71" fmla="*/ 2147483646 h 19325"/>
                  <a:gd name="T72" fmla="*/ 2147483646 w 19328"/>
                  <a:gd name="T73" fmla="*/ 2147483646 h 19325"/>
                  <a:gd name="T74" fmla="*/ 2147483646 w 19328"/>
                  <a:gd name="T75" fmla="*/ 2147483646 h 19325"/>
                  <a:gd name="T76" fmla="*/ 2147483646 w 19328"/>
                  <a:gd name="T77" fmla="*/ 0 h 193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lnTo>
                      <a:pt x="14795"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lnTo>
                      <a:pt x="11927" y="14759"/>
                    </a:ln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lnTo>
                      <a:pt x="3965" y="0"/>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sp>
          <p:nvSpPr>
            <p:cNvPr id="8204" name="TextBox 44"/>
            <p:cNvSpPr txBox="1">
              <a:spLocks noChangeArrowheads="1"/>
            </p:cNvSpPr>
            <p:nvPr/>
          </p:nvSpPr>
          <p:spPr bwMode="auto">
            <a:xfrm>
              <a:off x="1998663" y="4706422"/>
              <a:ext cx="808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err="1" smtClean="0">
                  <a:latin typeface="Meiryo UI" panose="020B0604030504040204" pitchFamily="50" charset="-128"/>
                  <a:ea typeface="Meiryo UI" panose="020B0604030504040204" pitchFamily="50" charset="-128"/>
                </a:rPr>
                <a:t>数十件のプロジェクト</a:t>
              </a:r>
              <a:r>
                <a:rPr lang="ja-JP" altLang="en-US" sz="1800" dirty="0" smtClean="0">
                  <a:latin typeface="Meiryo UI" panose="020B0604030504040204" pitchFamily="50" charset="-128"/>
                  <a:ea typeface="Meiryo UI" panose="020B0604030504040204" pitchFamily="50" charset="-128"/>
                </a:rPr>
                <a:t>において</a:t>
              </a:r>
              <a:r>
                <a:rPr lang="en-US" altLang="en-US" sz="1800" dirty="0" err="1" smtClean="0">
                  <a:latin typeface="Meiryo UI" panose="020B0604030504040204" pitchFamily="50" charset="-128"/>
                  <a:ea typeface="Meiryo UI" panose="020B0604030504040204" pitchFamily="50" charset="-128"/>
                </a:rPr>
                <a:t>数億円</a:t>
              </a:r>
              <a:r>
                <a:rPr lang="ja-JP" altLang="en-US" sz="1800" dirty="0" smtClean="0">
                  <a:latin typeface="Meiryo UI" panose="020B0604030504040204" pitchFamily="50" charset="-128"/>
                  <a:ea typeface="Meiryo UI" panose="020B0604030504040204" pitchFamily="50" charset="-128"/>
                </a:rPr>
                <a:t>規模</a:t>
              </a:r>
              <a:r>
                <a:rPr lang="en-US" altLang="en-US" sz="1800" dirty="0" err="1" smtClean="0">
                  <a:latin typeface="Meiryo UI" panose="020B0604030504040204" pitchFamily="50" charset="-128"/>
                  <a:ea typeface="Meiryo UI" panose="020B0604030504040204" pitchFamily="50" charset="-128"/>
                </a:rPr>
                <a:t>の売上</a:t>
              </a:r>
              <a:r>
                <a:rPr lang="ja-JP" altLang="en-US" sz="1800" dirty="0" smtClean="0">
                  <a:latin typeface="Meiryo UI" panose="020B0604030504040204" pitchFamily="50" charset="-128"/>
                  <a:ea typeface="Meiryo UI" panose="020B0604030504040204" pitchFamily="50" charset="-128"/>
                </a:rPr>
                <a:t>やエクイティファンディング</a:t>
              </a:r>
              <a:r>
                <a:rPr lang="ja-JP" altLang="en-US" sz="1800" dirty="0">
                  <a:latin typeface="Meiryo UI" panose="020B0604030504040204" pitchFamily="50" charset="-128"/>
                  <a:ea typeface="Meiryo UI" panose="020B0604030504040204" pitchFamily="50" charset="-128"/>
                </a:rPr>
                <a:t>成功</a:t>
              </a:r>
              <a:r>
                <a:rPr lang="ja-JP" altLang="en-US" sz="1800" dirty="0" smtClean="0">
                  <a:latin typeface="Meiryo UI" panose="020B0604030504040204" pitchFamily="50" charset="-128"/>
                  <a:ea typeface="Meiryo UI" panose="020B0604030504040204" pitchFamily="50" charset="-128"/>
                </a:rPr>
                <a:t>の実績</a:t>
              </a:r>
              <a:endParaRPr lang="en-US" altLang="en-US" sz="1800" dirty="0" smtClean="0">
                <a:latin typeface="Meiryo UI" panose="020B0604030504040204" pitchFamily="50" charset="-128"/>
                <a:ea typeface="Meiryo UI" panose="020B0604030504040204" pitchFamily="50" charset="-128"/>
              </a:endParaRPr>
            </a:p>
          </p:txBody>
        </p:sp>
      </p:grpSp>
      <p:grpSp>
        <p:nvGrpSpPr>
          <p:cNvPr id="4" name="グループ化 3"/>
          <p:cNvGrpSpPr/>
          <p:nvPr/>
        </p:nvGrpSpPr>
        <p:grpSpPr>
          <a:xfrm>
            <a:off x="1365250" y="3861330"/>
            <a:ext cx="7449592" cy="411162"/>
            <a:chOff x="1365250" y="3821113"/>
            <a:chExt cx="7449592" cy="411162"/>
          </a:xfrm>
        </p:grpSpPr>
        <p:sp>
          <p:nvSpPr>
            <p:cNvPr id="8203" name="TextBox 43"/>
            <p:cNvSpPr txBox="1">
              <a:spLocks noChangeArrowheads="1"/>
            </p:cNvSpPr>
            <p:nvPr/>
          </p:nvSpPr>
          <p:spPr bwMode="auto">
            <a:xfrm>
              <a:off x="1998663" y="3842028"/>
              <a:ext cx="6816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Meiryo UI" panose="020B0604030504040204" pitchFamily="50" charset="-128"/>
                  <a:ea typeface="Meiryo UI" panose="020B0604030504040204" pitchFamily="50" charset="-128"/>
                </a:rPr>
                <a:t>5名の経験豊富なプロフェッショナルと4名のアドバイザリーボードメンバー</a:t>
              </a:r>
            </a:p>
          </p:txBody>
        </p:sp>
        <p:grpSp>
          <p:nvGrpSpPr>
            <p:cNvPr id="8205" name="Google Shape;11005;p81"/>
            <p:cNvGrpSpPr>
              <a:grpSpLocks/>
            </p:cNvGrpSpPr>
            <p:nvPr/>
          </p:nvGrpSpPr>
          <p:grpSpPr bwMode="auto">
            <a:xfrm>
              <a:off x="1365250" y="3821113"/>
              <a:ext cx="409575" cy="411162"/>
              <a:chOff x="6679825" y="2693700"/>
              <a:chExt cx="257875" cy="258575"/>
            </a:xfrm>
          </p:grpSpPr>
          <p:sp>
            <p:nvSpPr>
              <p:cNvPr id="8206" name="Google Shape;11006;p81"/>
              <p:cNvSpPr>
                <a:spLocks/>
              </p:cNvSpPr>
              <p:nvPr/>
            </p:nvSpPr>
            <p:spPr bwMode="auto">
              <a:xfrm>
                <a:off x="6679825" y="2693700"/>
                <a:ext cx="257875" cy="258575"/>
              </a:xfrm>
              <a:custGeom>
                <a:avLst/>
                <a:gdLst>
                  <a:gd name="T0" fmla="*/ 2147483646 w 10315"/>
                  <a:gd name="T1" fmla="*/ 2147483646 h 10343"/>
                  <a:gd name="T2" fmla="*/ 2147483646 w 10315"/>
                  <a:gd name="T3" fmla="*/ 2147483646 h 10343"/>
                  <a:gd name="T4" fmla="*/ 2147483646 w 10315"/>
                  <a:gd name="T5" fmla="*/ 2147483646 h 10343"/>
                  <a:gd name="T6" fmla="*/ 2147483646 w 10315"/>
                  <a:gd name="T7" fmla="*/ 2147483646 h 10343"/>
                  <a:gd name="T8" fmla="*/ 2147483646 w 10315"/>
                  <a:gd name="T9" fmla="*/ 2147483646 h 10343"/>
                  <a:gd name="T10" fmla="*/ 2147483646 w 10315"/>
                  <a:gd name="T11" fmla="*/ 2147483646 h 10343"/>
                  <a:gd name="T12" fmla="*/ 2147483646 w 10315"/>
                  <a:gd name="T13" fmla="*/ 2147483646 h 10343"/>
                  <a:gd name="T14" fmla="*/ 2147483646 w 10315"/>
                  <a:gd name="T15" fmla="*/ 2147483646 h 10343"/>
                  <a:gd name="T16" fmla="*/ 2147483646 w 10315"/>
                  <a:gd name="T17" fmla="*/ 2147483646 h 10343"/>
                  <a:gd name="T18" fmla="*/ 2147483646 w 10315"/>
                  <a:gd name="T19" fmla="*/ 2147483646 h 10343"/>
                  <a:gd name="T20" fmla="*/ 2147483646 w 10315"/>
                  <a:gd name="T21" fmla="*/ 2147483646 h 10343"/>
                  <a:gd name="T22" fmla="*/ 2147483646 w 10315"/>
                  <a:gd name="T23" fmla="*/ 2147483646 h 10343"/>
                  <a:gd name="T24" fmla="*/ 2147483646 w 10315"/>
                  <a:gd name="T25" fmla="*/ 2147483646 h 10343"/>
                  <a:gd name="T26" fmla="*/ 2147483646 w 10315"/>
                  <a:gd name="T27" fmla="*/ 2147483646 h 10343"/>
                  <a:gd name="T28" fmla="*/ 2147483646 w 10315"/>
                  <a:gd name="T29" fmla="*/ 2147483646 h 10343"/>
                  <a:gd name="T30" fmla="*/ 2147483646 w 10315"/>
                  <a:gd name="T31" fmla="*/ 2147483646 h 10343"/>
                  <a:gd name="T32" fmla="*/ 2147483646 w 10315"/>
                  <a:gd name="T33" fmla="*/ 2147483646 h 10343"/>
                  <a:gd name="T34" fmla="*/ 2147483646 w 10315"/>
                  <a:gd name="T35" fmla="*/ 2147483646 h 10343"/>
                  <a:gd name="T36" fmla="*/ 2147483646 w 10315"/>
                  <a:gd name="T37" fmla="*/ 2147483646 h 10343"/>
                  <a:gd name="T38" fmla="*/ 2147483646 w 10315"/>
                  <a:gd name="T39" fmla="*/ 2147483646 h 10343"/>
                  <a:gd name="T40" fmla="*/ 2147483646 w 10315"/>
                  <a:gd name="T41" fmla="*/ 2147483646 h 10343"/>
                  <a:gd name="T42" fmla="*/ 2147483646 w 10315"/>
                  <a:gd name="T43" fmla="*/ 2147483646 h 10343"/>
                  <a:gd name="T44" fmla="*/ 2147483646 w 10315"/>
                  <a:gd name="T45" fmla="*/ 2147483646 h 10343"/>
                  <a:gd name="T46" fmla="*/ 2147483646 w 10315"/>
                  <a:gd name="T47" fmla="*/ 2147483646 h 10343"/>
                  <a:gd name="T48" fmla="*/ 2147483646 w 10315"/>
                  <a:gd name="T49" fmla="*/ 2147483646 h 10343"/>
                  <a:gd name="T50" fmla="*/ 2147483646 w 10315"/>
                  <a:gd name="T51" fmla="*/ 2147483646 h 10343"/>
                  <a:gd name="T52" fmla="*/ 2147483646 w 10315"/>
                  <a:gd name="T53" fmla="*/ 2147483646 h 10343"/>
                  <a:gd name="T54" fmla="*/ 2147483646 w 10315"/>
                  <a:gd name="T55" fmla="*/ 2147483646 h 10343"/>
                  <a:gd name="T56" fmla="*/ 2147483646 w 10315"/>
                  <a:gd name="T57" fmla="*/ 2147483646 h 10343"/>
                  <a:gd name="T58" fmla="*/ 2147483646 w 10315"/>
                  <a:gd name="T59" fmla="*/ 2147483646 h 10343"/>
                  <a:gd name="T60" fmla="*/ 2147483646 w 10315"/>
                  <a:gd name="T61" fmla="*/ 2147483646 h 10343"/>
                  <a:gd name="T62" fmla="*/ 2147483646 w 10315"/>
                  <a:gd name="T63" fmla="*/ 9765625 h 10343"/>
                  <a:gd name="T64" fmla="*/ 2147483646 w 10315"/>
                  <a:gd name="T65" fmla="*/ 2147483646 h 10343"/>
                  <a:gd name="T66" fmla="*/ 2147483646 w 10315"/>
                  <a:gd name="T67" fmla="*/ 2147483646 h 10343"/>
                  <a:gd name="T68" fmla="*/ 2147483646 w 10315"/>
                  <a:gd name="T69" fmla="*/ 2147483646 h 10343"/>
                  <a:gd name="T70" fmla="*/ 2147483646 w 10315"/>
                  <a:gd name="T71" fmla="*/ 2147483646 h 10343"/>
                  <a:gd name="T72" fmla="*/ 9765625 w 10315"/>
                  <a:gd name="T73" fmla="*/ 2147483646 h 10343"/>
                  <a:gd name="T74" fmla="*/ 2147483646 w 10315"/>
                  <a:gd name="T75" fmla="*/ 2147483646 h 10343"/>
                  <a:gd name="T76" fmla="*/ 2147483646 w 10315"/>
                  <a:gd name="T77" fmla="*/ 2147483646 h 10343"/>
                  <a:gd name="T78" fmla="*/ 2147483646 w 10315"/>
                  <a:gd name="T79" fmla="*/ 2147483646 h 10343"/>
                  <a:gd name="T80" fmla="*/ 2147483646 w 10315"/>
                  <a:gd name="T81" fmla="*/ 2147483646 h 10343"/>
                  <a:gd name="T82" fmla="*/ 2147483646 w 10315"/>
                  <a:gd name="T83" fmla="*/ 2147483646 h 10343"/>
                  <a:gd name="T84" fmla="*/ 2147483646 w 10315"/>
                  <a:gd name="T85" fmla="*/ 2147483646 h 10343"/>
                  <a:gd name="T86" fmla="*/ 2147483646 w 10315"/>
                  <a:gd name="T87" fmla="*/ 2147483646 h 10343"/>
                  <a:gd name="T88" fmla="*/ 2147483646 w 10315"/>
                  <a:gd name="T89" fmla="*/ 2147483646 h 10343"/>
                  <a:gd name="T90" fmla="*/ 2147483646 w 10315"/>
                  <a:gd name="T91" fmla="*/ 2147483646 h 10343"/>
                  <a:gd name="T92" fmla="*/ 2147483646 w 10315"/>
                  <a:gd name="T93" fmla="*/ 2147483646 h 10343"/>
                  <a:gd name="T94" fmla="*/ 2147483646 w 10315"/>
                  <a:gd name="T95" fmla="*/ 2147483646 h 10343"/>
                  <a:gd name="T96" fmla="*/ 2147483646 w 10315"/>
                  <a:gd name="T97" fmla="*/ 2147483646 h 10343"/>
                  <a:gd name="T98" fmla="*/ 2147483646 w 10315"/>
                  <a:gd name="T99" fmla="*/ 2147483646 h 10343"/>
                  <a:gd name="T100" fmla="*/ 2147483646 w 10315"/>
                  <a:gd name="T101" fmla="*/ 2147483646 h 10343"/>
                  <a:gd name="T102" fmla="*/ 2147483646 w 10315"/>
                  <a:gd name="T103" fmla="*/ 2147483646 h 10343"/>
                  <a:gd name="T104" fmla="*/ 2147483646 w 10315"/>
                  <a:gd name="T105" fmla="*/ 2147483646 h 103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8207" name="Google Shape;11007;p81"/>
              <p:cNvSpPr>
                <a:spLocks/>
              </p:cNvSpPr>
              <p:nvPr/>
            </p:nvSpPr>
            <p:spPr bwMode="auto">
              <a:xfrm flipH="1">
                <a:off x="6679825" y="2693700"/>
                <a:ext cx="257875" cy="258575"/>
              </a:xfrm>
              <a:custGeom>
                <a:avLst/>
                <a:gdLst>
                  <a:gd name="T0" fmla="*/ 2147483646 w 10315"/>
                  <a:gd name="T1" fmla="*/ 2147483646 h 10343"/>
                  <a:gd name="T2" fmla="*/ 2147483646 w 10315"/>
                  <a:gd name="T3" fmla="*/ 2147483646 h 10343"/>
                  <a:gd name="T4" fmla="*/ 2147483646 w 10315"/>
                  <a:gd name="T5" fmla="*/ 2147483646 h 10343"/>
                  <a:gd name="T6" fmla="*/ 2147483646 w 10315"/>
                  <a:gd name="T7" fmla="*/ 2147483646 h 10343"/>
                  <a:gd name="T8" fmla="*/ 2147483646 w 10315"/>
                  <a:gd name="T9" fmla="*/ 2147483646 h 10343"/>
                  <a:gd name="T10" fmla="*/ 2147483646 w 10315"/>
                  <a:gd name="T11" fmla="*/ 2147483646 h 10343"/>
                  <a:gd name="T12" fmla="*/ 2147483646 w 10315"/>
                  <a:gd name="T13" fmla="*/ 2147483646 h 10343"/>
                  <a:gd name="T14" fmla="*/ 2147483646 w 10315"/>
                  <a:gd name="T15" fmla="*/ 2147483646 h 10343"/>
                  <a:gd name="T16" fmla="*/ 2147483646 w 10315"/>
                  <a:gd name="T17" fmla="*/ 2147483646 h 10343"/>
                  <a:gd name="T18" fmla="*/ 2147483646 w 10315"/>
                  <a:gd name="T19" fmla="*/ 2147483646 h 10343"/>
                  <a:gd name="T20" fmla="*/ 2147483646 w 10315"/>
                  <a:gd name="T21" fmla="*/ 2147483646 h 10343"/>
                  <a:gd name="T22" fmla="*/ 2147483646 w 10315"/>
                  <a:gd name="T23" fmla="*/ 2147483646 h 10343"/>
                  <a:gd name="T24" fmla="*/ 2147483646 w 10315"/>
                  <a:gd name="T25" fmla="*/ 2147483646 h 10343"/>
                  <a:gd name="T26" fmla="*/ 2147483646 w 10315"/>
                  <a:gd name="T27" fmla="*/ 2147483646 h 10343"/>
                  <a:gd name="T28" fmla="*/ 2147483646 w 10315"/>
                  <a:gd name="T29" fmla="*/ 2147483646 h 10343"/>
                  <a:gd name="T30" fmla="*/ 2147483646 w 10315"/>
                  <a:gd name="T31" fmla="*/ 2147483646 h 10343"/>
                  <a:gd name="T32" fmla="*/ 2147483646 w 10315"/>
                  <a:gd name="T33" fmla="*/ 2147483646 h 10343"/>
                  <a:gd name="T34" fmla="*/ 2147483646 w 10315"/>
                  <a:gd name="T35" fmla="*/ 2147483646 h 10343"/>
                  <a:gd name="T36" fmla="*/ 2147483646 w 10315"/>
                  <a:gd name="T37" fmla="*/ 2147483646 h 10343"/>
                  <a:gd name="T38" fmla="*/ 2147483646 w 10315"/>
                  <a:gd name="T39" fmla="*/ 2147483646 h 10343"/>
                  <a:gd name="T40" fmla="*/ 2147483646 w 10315"/>
                  <a:gd name="T41" fmla="*/ 2147483646 h 10343"/>
                  <a:gd name="T42" fmla="*/ 2147483646 w 10315"/>
                  <a:gd name="T43" fmla="*/ 2147483646 h 10343"/>
                  <a:gd name="T44" fmla="*/ 2147483646 w 10315"/>
                  <a:gd name="T45" fmla="*/ 2147483646 h 10343"/>
                  <a:gd name="T46" fmla="*/ 2147483646 w 10315"/>
                  <a:gd name="T47" fmla="*/ 2147483646 h 10343"/>
                  <a:gd name="T48" fmla="*/ 2147483646 w 10315"/>
                  <a:gd name="T49" fmla="*/ 2147483646 h 10343"/>
                  <a:gd name="T50" fmla="*/ 2147483646 w 10315"/>
                  <a:gd name="T51" fmla="*/ 2147483646 h 10343"/>
                  <a:gd name="T52" fmla="*/ 2147483646 w 10315"/>
                  <a:gd name="T53" fmla="*/ 2147483646 h 10343"/>
                  <a:gd name="T54" fmla="*/ 2147483646 w 10315"/>
                  <a:gd name="T55" fmla="*/ 2147483646 h 10343"/>
                  <a:gd name="T56" fmla="*/ 2147483646 w 10315"/>
                  <a:gd name="T57" fmla="*/ 2147483646 h 10343"/>
                  <a:gd name="T58" fmla="*/ 2147483646 w 10315"/>
                  <a:gd name="T59" fmla="*/ 2147483646 h 10343"/>
                  <a:gd name="T60" fmla="*/ 2147483646 w 10315"/>
                  <a:gd name="T61" fmla="*/ 2147483646 h 10343"/>
                  <a:gd name="T62" fmla="*/ 2147483646 w 10315"/>
                  <a:gd name="T63" fmla="*/ 9765625 h 10343"/>
                  <a:gd name="T64" fmla="*/ 2147483646 w 10315"/>
                  <a:gd name="T65" fmla="*/ 2147483646 h 10343"/>
                  <a:gd name="T66" fmla="*/ 2147483646 w 10315"/>
                  <a:gd name="T67" fmla="*/ 2147483646 h 10343"/>
                  <a:gd name="T68" fmla="*/ 2147483646 w 10315"/>
                  <a:gd name="T69" fmla="*/ 2147483646 h 10343"/>
                  <a:gd name="T70" fmla="*/ 2147483646 w 10315"/>
                  <a:gd name="T71" fmla="*/ 2147483646 h 10343"/>
                  <a:gd name="T72" fmla="*/ 9765625 w 10315"/>
                  <a:gd name="T73" fmla="*/ 2147483646 h 10343"/>
                  <a:gd name="T74" fmla="*/ 2147483646 w 10315"/>
                  <a:gd name="T75" fmla="*/ 2147483646 h 10343"/>
                  <a:gd name="T76" fmla="*/ 2147483646 w 10315"/>
                  <a:gd name="T77" fmla="*/ 2147483646 h 10343"/>
                  <a:gd name="T78" fmla="*/ 2147483646 w 10315"/>
                  <a:gd name="T79" fmla="*/ 2147483646 h 10343"/>
                  <a:gd name="T80" fmla="*/ 2147483646 w 10315"/>
                  <a:gd name="T81" fmla="*/ 2147483646 h 10343"/>
                  <a:gd name="T82" fmla="*/ 2147483646 w 10315"/>
                  <a:gd name="T83" fmla="*/ 2147483646 h 10343"/>
                  <a:gd name="T84" fmla="*/ 2147483646 w 10315"/>
                  <a:gd name="T85" fmla="*/ 2147483646 h 10343"/>
                  <a:gd name="T86" fmla="*/ 2147483646 w 10315"/>
                  <a:gd name="T87" fmla="*/ 2147483646 h 10343"/>
                  <a:gd name="T88" fmla="*/ 2147483646 w 10315"/>
                  <a:gd name="T89" fmla="*/ 2147483646 h 10343"/>
                  <a:gd name="T90" fmla="*/ 2147483646 w 10315"/>
                  <a:gd name="T91" fmla="*/ 2147483646 h 10343"/>
                  <a:gd name="T92" fmla="*/ 2147483646 w 10315"/>
                  <a:gd name="T93" fmla="*/ 2147483646 h 10343"/>
                  <a:gd name="T94" fmla="*/ 2147483646 w 10315"/>
                  <a:gd name="T95" fmla="*/ 2147483646 h 10343"/>
                  <a:gd name="T96" fmla="*/ 2147483646 w 10315"/>
                  <a:gd name="T97" fmla="*/ 2147483646 h 10343"/>
                  <a:gd name="T98" fmla="*/ 2147483646 w 10315"/>
                  <a:gd name="T99" fmla="*/ 2147483646 h 10343"/>
                  <a:gd name="T100" fmla="*/ 2147483646 w 10315"/>
                  <a:gd name="T101" fmla="*/ 2147483646 h 10343"/>
                  <a:gd name="T102" fmla="*/ 2147483646 w 10315"/>
                  <a:gd name="T103" fmla="*/ 2147483646 h 10343"/>
                  <a:gd name="T104" fmla="*/ 2147483646 w 10315"/>
                  <a:gd name="T105" fmla="*/ 2147483646 h 103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a:xfrm>
            <a:off x="1136650" y="627063"/>
            <a:ext cx="7473950" cy="1325562"/>
          </a:xfrm>
        </p:spPr>
        <p:txBody>
          <a:bodyPr/>
          <a:lstStyle/>
          <a:p>
            <a:pPr eaLnBrk="1" hangingPunct="1">
              <a:spcAft>
                <a:spcPts val="600"/>
              </a:spcAft>
            </a:pPr>
            <a:r>
              <a:rPr lang="en-US" altLang="ja-JP" b="1" dirty="0" err="1" smtClean="0">
                <a:solidFill>
                  <a:srgbClr val="006666"/>
                </a:solidFill>
                <a:latin typeface="Meiryo UI" panose="020B0604030504040204" pitchFamily="50" charset="-128"/>
                <a:ea typeface="Meiryo UI" panose="020B0604030504040204" pitchFamily="50" charset="-128"/>
              </a:rPr>
              <a:t>サービス内容</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5"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Google Shape;429;p46"/>
          <p:cNvSpPr>
            <a:spLocks noChangeArrowheads="1"/>
          </p:cNvSpPr>
          <p:nvPr/>
        </p:nvSpPr>
        <p:spPr bwMode="auto">
          <a:xfrm>
            <a:off x="836613" y="2193925"/>
            <a:ext cx="1900237" cy="777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47" name="Google Shape;430;p46"/>
          <p:cNvSpPr>
            <a:spLocks noChangeArrowheads="1"/>
          </p:cNvSpPr>
          <p:nvPr/>
        </p:nvSpPr>
        <p:spPr bwMode="auto">
          <a:xfrm>
            <a:off x="836613" y="3065463"/>
            <a:ext cx="1900237" cy="7794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900">
              <a:latin typeface="Meiryo UI" panose="020B0604030504040204" pitchFamily="50" charset="-128"/>
              <a:ea typeface="Meiryo UI" panose="020B0604030504040204" pitchFamily="50" charset="-128"/>
            </a:endParaRPr>
          </a:p>
        </p:txBody>
      </p:sp>
      <p:sp>
        <p:nvSpPr>
          <p:cNvPr id="10248" name="Google Shape;431;p46"/>
          <p:cNvSpPr>
            <a:spLocks noChangeArrowheads="1"/>
          </p:cNvSpPr>
          <p:nvPr/>
        </p:nvSpPr>
        <p:spPr bwMode="auto">
          <a:xfrm>
            <a:off x="836613" y="3938588"/>
            <a:ext cx="1900237" cy="777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49" name="Google Shape;432;p46"/>
          <p:cNvSpPr>
            <a:spLocks noChangeArrowheads="1"/>
          </p:cNvSpPr>
          <p:nvPr/>
        </p:nvSpPr>
        <p:spPr bwMode="auto">
          <a:xfrm>
            <a:off x="836613" y="4810125"/>
            <a:ext cx="1900237" cy="779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50" name="Google Shape;433;p46"/>
          <p:cNvSpPr txBox="1">
            <a:spLocks noChangeArrowheads="1"/>
          </p:cNvSpPr>
          <p:nvPr/>
        </p:nvSpPr>
        <p:spPr bwMode="auto">
          <a:xfrm>
            <a:off x="831851" y="2367756"/>
            <a:ext cx="18780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spcAft>
                <a:spcPts val="1600"/>
              </a:spcAft>
              <a:buFont typeface="Arial" panose="020B0604020202020204" pitchFamily="34" charset="0"/>
              <a:buNone/>
            </a:pPr>
            <a:r>
              <a:rPr lang="ja-JP" altLang="en-US" sz="1900" b="1" dirty="0" smtClean="0">
                <a:solidFill>
                  <a:srgbClr val="FFFFFF"/>
                </a:solidFill>
                <a:latin typeface="Meiryo UI" panose="020B0604030504040204" pitchFamily="50" charset="-128"/>
                <a:ea typeface="Meiryo UI" panose="020B0604030504040204" pitchFamily="50" charset="-128"/>
              </a:rPr>
              <a:t>投資銀行業務</a:t>
            </a:r>
            <a:endParaRPr lang="en-US" altLang="en-US" sz="1900" b="1" dirty="0">
              <a:solidFill>
                <a:srgbClr val="FFFFFF"/>
              </a:solidFill>
              <a:latin typeface="Meiryo UI" panose="020B0604030504040204" pitchFamily="50" charset="-128"/>
              <a:ea typeface="Meiryo UI" panose="020B0604030504040204" pitchFamily="50" charset="-128"/>
            </a:endParaRPr>
          </a:p>
        </p:txBody>
      </p:sp>
      <p:sp>
        <p:nvSpPr>
          <p:cNvPr id="10251" name="Google Shape;434;p46"/>
          <p:cNvSpPr txBox="1">
            <a:spLocks noChangeArrowheads="1"/>
          </p:cNvSpPr>
          <p:nvPr/>
        </p:nvSpPr>
        <p:spPr bwMode="auto">
          <a:xfrm>
            <a:off x="831851" y="3065462"/>
            <a:ext cx="1878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spcAft>
                <a:spcPts val="1600"/>
              </a:spcAft>
              <a:buFont typeface="Arial" panose="020B0604020202020204" pitchFamily="34" charset="0"/>
              <a:buNone/>
            </a:pPr>
            <a:r>
              <a:rPr lang="en-US" altLang="en-US" sz="2000" b="1" dirty="0" err="1" smtClean="0">
                <a:solidFill>
                  <a:srgbClr val="FFFFFF"/>
                </a:solidFill>
                <a:latin typeface="Meiryo UI" panose="020B0604030504040204" pitchFamily="50" charset="-128"/>
                <a:ea typeface="Meiryo UI" panose="020B0604030504040204" pitchFamily="50" charset="-128"/>
              </a:rPr>
              <a:t>戦略</a:t>
            </a:r>
            <a:r>
              <a:rPr lang="ja-JP" altLang="en-US" sz="2000" b="1" dirty="0" smtClean="0">
                <a:solidFill>
                  <a:srgbClr val="FFFFFF"/>
                </a:solidFill>
                <a:latin typeface="Meiryo UI" panose="020B0604030504040204" pitchFamily="50" charset="-128"/>
                <a:ea typeface="Meiryo UI" panose="020B0604030504040204" pitchFamily="50" charset="-128"/>
              </a:rPr>
              <a:t>　　　　　　　　　　</a:t>
            </a:r>
            <a:r>
              <a:rPr lang="en-US" altLang="en-US" sz="2000" b="1" dirty="0" err="1" smtClean="0">
                <a:solidFill>
                  <a:srgbClr val="FFFFFF"/>
                </a:solidFill>
                <a:latin typeface="Meiryo UI" panose="020B0604030504040204" pitchFamily="50" charset="-128"/>
                <a:ea typeface="Meiryo UI" panose="020B0604030504040204" pitchFamily="50" charset="-128"/>
              </a:rPr>
              <a:t>コンサルティング</a:t>
            </a:r>
            <a:endParaRPr lang="en-US" altLang="en-US" sz="2000" b="1" dirty="0">
              <a:solidFill>
                <a:srgbClr val="FFFFFF"/>
              </a:solidFill>
              <a:latin typeface="Meiryo UI" panose="020B0604030504040204" pitchFamily="50" charset="-128"/>
              <a:ea typeface="Meiryo UI" panose="020B0604030504040204" pitchFamily="50" charset="-128"/>
            </a:endParaRPr>
          </a:p>
        </p:txBody>
      </p:sp>
      <p:sp>
        <p:nvSpPr>
          <p:cNvPr id="10252" name="Google Shape;435;p46"/>
          <p:cNvSpPr txBox="1">
            <a:spLocks noChangeArrowheads="1"/>
          </p:cNvSpPr>
          <p:nvPr/>
        </p:nvSpPr>
        <p:spPr bwMode="auto">
          <a:xfrm>
            <a:off x="831851" y="3938587"/>
            <a:ext cx="1878012" cy="7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spcAft>
                <a:spcPts val="1600"/>
              </a:spcAft>
              <a:buFont typeface="Arial" panose="020B0604020202020204" pitchFamily="34" charset="0"/>
              <a:buNone/>
            </a:pPr>
            <a:r>
              <a:rPr lang="ja-JP" altLang="en-US" sz="1900" b="1" dirty="0" smtClean="0">
                <a:solidFill>
                  <a:srgbClr val="FFFFFF"/>
                </a:solidFill>
                <a:latin typeface="Meiryo UI" panose="020B0604030504040204" pitchFamily="50" charset="-128"/>
                <a:ea typeface="Meiryo UI" panose="020B0604030504040204" pitchFamily="50" charset="-128"/>
              </a:rPr>
              <a:t>ビジネス開発</a:t>
            </a:r>
            <a:r>
              <a:rPr lang="ja-JP" altLang="en-US" sz="1900" b="1" dirty="0">
                <a:solidFill>
                  <a:srgbClr val="FFFFFF"/>
                </a:solidFill>
                <a:latin typeface="Meiryo UI" panose="020B0604030504040204" pitchFamily="50" charset="-128"/>
                <a:ea typeface="Meiryo UI" panose="020B0604030504040204" pitchFamily="50" charset="-128"/>
              </a:rPr>
              <a:t>　</a:t>
            </a:r>
            <a:r>
              <a:rPr lang="ja-JP" altLang="en-US" sz="1900" b="1" dirty="0" smtClean="0">
                <a:solidFill>
                  <a:srgbClr val="FFFFFF"/>
                </a:solidFill>
                <a:latin typeface="Meiryo UI" panose="020B0604030504040204" pitchFamily="50" charset="-128"/>
                <a:ea typeface="Meiryo UI" panose="020B0604030504040204" pitchFamily="50" charset="-128"/>
              </a:rPr>
              <a:t>　</a:t>
            </a:r>
            <a:r>
              <a:rPr lang="en-US" altLang="en-US" sz="1900" b="1" dirty="0" err="1" smtClean="0">
                <a:solidFill>
                  <a:srgbClr val="FFFFFF"/>
                </a:solidFill>
                <a:latin typeface="Meiryo UI" panose="020B0604030504040204" pitchFamily="50" charset="-128"/>
                <a:ea typeface="Meiryo UI" panose="020B0604030504040204" pitchFamily="50" charset="-128"/>
              </a:rPr>
              <a:t>コンサルティング</a:t>
            </a:r>
            <a:endParaRPr lang="en-US" altLang="en-US" sz="1900" b="1" dirty="0">
              <a:solidFill>
                <a:srgbClr val="FFFFFF"/>
              </a:solidFill>
              <a:latin typeface="Meiryo UI" panose="020B0604030504040204" pitchFamily="50" charset="-128"/>
              <a:ea typeface="Meiryo UI" panose="020B0604030504040204" pitchFamily="50" charset="-128"/>
            </a:endParaRPr>
          </a:p>
        </p:txBody>
      </p:sp>
      <p:sp>
        <p:nvSpPr>
          <p:cNvPr id="10253" name="Google Shape;436;p46"/>
          <p:cNvSpPr txBox="1">
            <a:spLocks noChangeArrowheads="1"/>
          </p:cNvSpPr>
          <p:nvPr/>
        </p:nvSpPr>
        <p:spPr bwMode="auto">
          <a:xfrm>
            <a:off x="831851" y="4810125"/>
            <a:ext cx="190499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spcAft>
                <a:spcPts val="1600"/>
              </a:spcAft>
              <a:buFont typeface="Arial" panose="020B0604020202020204" pitchFamily="34" charset="0"/>
              <a:buNone/>
            </a:pPr>
            <a:r>
              <a:rPr lang="en-US" altLang="en-US" sz="1900" b="1" dirty="0" err="1">
                <a:solidFill>
                  <a:srgbClr val="FFFFFF"/>
                </a:solidFill>
                <a:latin typeface="Meiryo UI" panose="020B0604030504040204" pitchFamily="50" charset="-128"/>
                <a:ea typeface="Meiryo UI" panose="020B0604030504040204" pitchFamily="50" charset="-128"/>
              </a:rPr>
              <a:t>テクノロジ</a:t>
            </a:r>
            <a:r>
              <a:rPr lang="en-US" altLang="en-US" sz="1900" b="1" dirty="0">
                <a:solidFill>
                  <a:srgbClr val="FFFFFF"/>
                </a:solidFill>
                <a:latin typeface="Meiryo UI" panose="020B0604030504040204" pitchFamily="50" charset="-128"/>
                <a:ea typeface="Meiryo UI" panose="020B0604030504040204" pitchFamily="50" charset="-128"/>
              </a:rPr>
              <a:t>ー</a:t>
            </a:r>
            <a:r>
              <a:rPr lang="en-US" altLang="en-US" sz="1900" b="1" dirty="0" smtClean="0">
                <a:solidFill>
                  <a:srgbClr val="FFFFFF"/>
                </a:solidFill>
                <a:latin typeface="Meiryo UI" panose="020B0604030504040204" pitchFamily="50" charset="-128"/>
                <a:ea typeface="Meiryo UI" panose="020B0604030504040204" pitchFamily="50" charset="-128"/>
              </a:rPr>
              <a:t>・</a:t>
            </a:r>
            <a:r>
              <a:rPr lang="ja-JP" altLang="en-US" sz="1900" b="1" dirty="0" smtClean="0">
                <a:solidFill>
                  <a:srgbClr val="FFFFFF"/>
                </a:solidFill>
                <a:latin typeface="Meiryo UI" panose="020B0604030504040204" pitchFamily="50" charset="-128"/>
                <a:ea typeface="Meiryo UI" panose="020B0604030504040204" pitchFamily="50" charset="-128"/>
              </a:rPr>
              <a:t>　　</a:t>
            </a:r>
            <a:r>
              <a:rPr lang="en-US" altLang="en-US" sz="1900" b="1" dirty="0" err="1" smtClean="0">
                <a:solidFill>
                  <a:srgbClr val="FFFFFF"/>
                </a:solidFill>
                <a:latin typeface="Meiryo UI" panose="020B0604030504040204" pitchFamily="50" charset="-128"/>
                <a:ea typeface="Meiryo UI" panose="020B0604030504040204" pitchFamily="50" charset="-128"/>
              </a:rPr>
              <a:t>スカウティング</a:t>
            </a:r>
            <a:endParaRPr lang="en-US" altLang="en-US" sz="1900" b="1" dirty="0">
              <a:solidFill>
                <a:srgbClr val="FFFFFF"/>
              </a:solidFill>
              <a:latin typeface="Meiryo UI" panose="020B0604030504040204" pitchFamily="50" charset="-128"/>
              <a:ea typeface="Meiryo UI" panose="020B0604030504040204" pitchFamily="50" charset="-128"/>
            </a:endParaRPr>
          </a:p>
        </p:txBody>
      </p:sp>
      <p:sp>
        <p:nvSpPr>
          <p:cNvPr id="10254" name="Google Shape;437;p46"/>
          <p:cNvSpPr>
            <a:spLocks noChangeArrowheads="1"/>
          </p:cNvSpPr>
          <p:nvPr/>
        </p:nvSpPr>
        <p:spPr bwMode="auto">
          <a:xfrm>
            <a:off x="2736850" y="2193925"/>
            <a:ext cx="5807075" cy="777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55" name="Google Shape;438;p46"/>
          <p:cNvSpPr>
            <a:spLocks noChangeArrowheads="1"/>
          </p:cNvSpPr>
          <p:nvPr/>
        </p:nvSpPr>
        <p:spPr bwMode="auto">
          <a:xfrm>
            <a:off x="2736850" y="3065463"/>
            <a:ext cx="5807075" cy="7794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56" name="Google Shape;439;p46"/>
          <p:cNvSpPr>
            <a:spLocks noChangeArrowheads="1"/>
          </p:cNvSpPr>
          <p:nvPr/>
        </p:nvSpPr>
        <p:spPr bwMode="auto">
          <a:xfrm>
            <a:off x="2736850" y="3938588"/>
            <a:ext cx="5807075" cy="777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57" name="Google Shape;440;p46"/>
          <p:cNvSpPr>
            <a:spLocks noChangeArrowheads="1"/>
          </p:cNvSpPr>
          <p:nvPr/>
        </p:nvSpPr>
        <p:spPr bwMode="auto">
          <a:xfrm>
            <a:off x="2736850" y="4810125"/>
            <a:ext cx="5807075" cy="7794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Meiryo UI" panose="020B0604030504040204" pitchFamily="50" charset="-128"/>
              <a:ea typeface="Meiryo UI" panose="020B0604030504040204" pitchFamily="50" charset="-128"/>
            </a:endParaRPr>
          </a:p>
        </p:txBody>
      </p:sp>
      <p:sp>
        <p:nvSpPr>
          <p:cNvPr id="10258" name="Google Shape;441;p46"/>
          <p:cNvSpPr txBox="1">
            <a:spLocks noChangeArrowheads="1"/>
          </p:cNvSpPr>
          <p:nvPr/>
        </p:nvSpPr>
        <p:spPr bwMode="auto">
          <a:xfrm>
            <a:off x="4583113" y="2374900"/>
            <a:ext cx="1727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None/>
            </a:pPr>
            <a:r>
              <a:rPr lang="en-US" altLang="en-US" sz="1400" dirty="0" err="1" smtClean="0">
                <a:solidFill>
                  <a:srgbClr val="006666"/>
                </a:solidFill>
                <a:latin typeface="Meiryo UI" panose="020B0604030504040204" pitchFamily="50" charset="-128"/>
                <a:ea typeface="Meiryo UI" panose="020B0604030504040204" pitchFamily="50" charset="-128"/>
              </a:rPr>
              <a:t>プレースメント</a:t>
            </a:r>
            <a:r>
              <a:rPr lang="ja-JP" altLang="en-US" sz="1400" dirty="0">
                <a:solidFill>
                  <a:srgbClr val="006666"/>
                </a:solidFill>
                <a:latin typeface="Meiryo UI" panose="020B0604030504040204" pitchFamily="50" charset="-128"/>
                <a:ea typeface="Meiryo UI" panose="020B0604030504040204" pitchFamily="50" charset="-128"/>
              </a:rPr>
              <a:t> </a:t>
            </a:r>
            <a:r>
              <a:rPr lang="ja-JP" altLang="en-US" sz="1400" dirty="0" smtClean="0">
                <a:solidFill>
                  <a:srgbClr val="006666"/>
                </a:solidFill>
                <a:latin typeface="Meiryo UI" panose="020B0604030504040204" pitchFamily="50" charset="-128"/>
                <a:ea typeface="Meiryo UI" panose="020B0604030504040204" pitchFamily="50" charset="-128"/>
              </a:rPr>
              <a:t>（</a:t>
            </a:r>
            <a:r>
              <a:rPr lang="ja-JP" altLang="en-US" sz="1400" dirty="0">
                <a:solidFill>
                  <a:srgbClr val="006666"/>
                </a:solidFill>
                <a:latin typeface="Meiryo UI" panose="020B0604030504040204" pitchFamily="50" charset="-128"/>
                <a:ea typeface="Meiryo UI" panose="020B0604030504040204" pitchFamily="50" charset="-128"/>
              </a:rPr>
              <a:t>資金調達） </a:t>
            </a:r>
            <a:r>
              <a:rPr lang="en-US" altLang="en-US" sz="1400" dirty="0" err="1" smtClean="0">
                <a:solidFill>
                  <a:srgbClr val="006666"/>
                </a:solidFill>
                <a:latin typeface="Meiryo UI" panose="020B0604030504040204" pitchFamily="50" charset="-128"/>
                <a:ea typeface="Meiryo UI" panose="020B0604030504040204" pitchFamily="50" charset="-128"/>
              </a:rPr>
              <a:t>エージェント</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59" name="Google Shape;442;p46"/>
          <p:cNvSpPr txBox="1">
            <a:spLocks noChangeArrowheads="1"/>
          </p:cNvSpPr>
          <p:nvPr/>
        </p:nvSpPr>
        <p:spPr bwMode="auto">
          <a:xfrm>
            <a:off x="6315075" y="2374900"/>
            <a:ext cx="1436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smtClean="0">
                <a:solidFill>
                  <a:srgbClr val="006666"/>
                </a:solidFill>
                <a:latin typeface="Meiryo UI" panose="020B0604030504040204" pitchFamily="50" charset="-128"/>
                <a:ea typeface="Meiryo UI" panose="020B0604030504040204" pitchFamily="50" charset="-128"/>
              </a:rPr>
              <a:t>M&amp;A</a:t>
            </a:r>
            <a:r>
              <a:rPr lang="ja-JP" altLang="en-US" sz="1400" dirty="0" smtClean="0">
                <a:solidFill>
                  <a:srgbClr val="006666"/>
                </a:solidFill>
                <a:latin typeface="Meiryo UI" panose="020B0604030504040204" pitchFamily="50" charset="-128"/>
                <a:ea typeface="Meiryo UI" panose="020B0604030504040204" pitchFamily="50" charset="-128"/>
              </a:rPr>
              <a:t>　　　　　　　</a:t>
            </a:r>
            <a:r>
              <a:rPr lang="en-US" altLang="en-US" sz="1400" dirty="0" err="1" smtClean="0">
                <a:solidFill>
                  <a:srgbClr val="006666"/>
                </a:solidFill>
                <a:latin typeface="Meiryo UI" panose="020B0604030504040204" pitchFamily="50" charset="-128"/>
                <a:ea typeface="Meiryo UI" panose="020B0604030504040204" pitchFamily="50" charset="-128"/>
              </a:rPr>
              <a:t>アドバイザリ</a:t>
            </a:r>
            <a:r>
              <a:rPr lang="en-US" altLang="en-US" sz="1400" dirty="0" smtClean="0">
                <a:solidFill>
                  <a:srgbClr val="006666"/>
                </a:solidFill>
                <a:latin typeface="Meiryo UI" panose="020B0604030504040204" pitchFamily="50" charset="-128"/>
                <a:ea typeface="Meiryo UI" panose="020B0604030504040204" pitchFamily="50" charset="-128"/>
              </a:rPr>
              <a:t>ー</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0" name="Google Shape;443;p46"/>
          <p:cNvSpPr txBox="1">
            <a:spLocks noChangeArrowheads="1"/>
          </p:cNvSpPr>
          <p:nvPr/>
        </p:nvSpPr>
        <p:spPr bwMode="auto">
          <a:xfrm>
            <a:off x="2922588" y="2374900"/>
            <a:ext cx="1436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a:solidFill>
                  <a:srgbClr val="006666"/>
                </a:solidFill>
                <a:latin typeface="Meiryo UI" panose="020B0604030504040204" pitchFamily="50" charset="-128"/>
                <a:ea typeface="Meiryo UI" panose="020B0604030504040204" pitchFamily="50" charset="-128"/>
              </a:rPr>
              <a:t>戦略的投資家の発掘</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1" name="Google Shape;444;p46"/>
          <p:cNvSpPr txBox="1">
            <a:spLocks noChangeArrowheads="1"/>
          </p:cNvSpPr>
          <p:nvPr/>
        </p:nvSpPr>
        <p:spPr bwMode="auto">
          <a:xfrm>
            <a:off x="2922588" y="3181350"/>
            <a:ext cx="1743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a:solidFill>
                  <a:srgbClr val="006666"/>
                </a:solidFill>
                <a:latin typeface="Meiryo UI" panose="020B0604030504040204" pitchFamily="50" charset="-128"/>
                <a:ea typeface="Meiryo UI" panose="020B0604030504040204" pitchFamily="50" charset="-128"/>
              </a:rPr>
              <a:t>フィジビリティ</a:t>
            </a:r>
            <a:r>
              <a:rPr lang="en-US" altLang="en-US" sz="1400" dirty="0">
                <a:solidFill>
                  <a:srgbClr val="006666"/>
                </a:solidFill>
                <a:latin typeface="Meiryo UI" panose="020B0604030504040204" pitchFamily="50" charset="-128"/>
                <a:ea typeface="Meiryo UI" panose="020B0604030504040204" pitchFamily="50" charset="-128"/>
              </a:rPr>
              <a:t>ー・</a:t>
            </a:r>
            <a:r>
              <a:rPr lang="en-US" altLang="en-US" sz="1400" dirty="0" err="1">
                <a:solidFill>
                  <a:srgbClr val="006666"/>
                </a:solidFill>
                <a:latin typeface="Meiryo UI" panose="020B0604030504040204" pitchFamily="50" charset="-128"/>
                <a:ea typeface="Meiryo UI" panose="020B0604030504040204" pitchFamily="50" charset="-128"/>
              </a:rPr>
              <a:t>スタディ、マーケット・リサーチ</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2" name="Google Shape;445;p46"/>
          <p:cNvSpPr txBox="1">
            <a:spLocks noChangeArrowheads="1"/>
          </p:cNvSpPr>
          <p:nvPr/>
        </p:nvSpPr>
        <p:spPr bwMode="auto">
          <a:xfrm>
            <a:off x="4605338" y="3181350"/>
            <a:ext cx="1900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smtClean="0">
                <a:solidFill>
                  <a:srgbClr val="006666"/>
                </a:solidFill>
                <a:latin typeface="Meiryo UI" panose="020B0604030504040204" pitchFamily="50" charset="-128"/>
                <a:ea typeface="Meiryo UI" panose="020B0604030504040204" pitchFamily="50" charset="-128"/>
              </a:rPr>
              <a:t>競合他社と法的障壁</a:t>
            </a:r>
            <a:r>
              <a:rPr lang="ja-JP" altLang="en-US" sz="1400" dirty="0">
                <a:solidFill>
                  <a:srgbClr val="006666"/>
                </a:solidFill>
                <a:latin typeface="Meiryo UI" panose="020B0604030504040204" pitchFamily="50" charset="-128"/>
                <a:ea typeface="Meiryo UI" panose="020B0604030504040204" pitchFamily="50" charset="-128"/>
              </a:rPr>
              <a:t>　</a:t>
            </a:r>
            <a:r>
              <a:rPr lang="en-US" altLang="en-US" sz="1400" dirty="0" err="1" smtClean="0">
                <a:solidFill>
                  <a:srgbClr val="006666"/>
                </a:solidFill>
                <a:latin typeface="Meiryo UI" panose="020B0604030504040204" pitchFamily="50" charset="-128"/>
                <a:ea typeface="Meiryo UI" panose="020B0604030504040204" pitchFamily="50" charset="-128"/>
              </a:rPr>
              <a:t>のマッピング</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3" name="Google Shape;447;p46"/>
          <p:cNvSpPr txBox="1">
            <a:spLocks noChangeArrowheads="1"/>
          </p:cNvSpPr>
          <p:nvPr/>
        </p:nvSpPr>
        <p:spPr bwMode="auto">
          <a:xfrm>
            <a:off x="2927350" y="4052888"/>
            <a:ext cx="1655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a:solidFill>
                  <a:srgbClr val="006666"/>
                </a:solidFill>
                <a:latin typeface="Meiryo UI" panose="020B0604030504040204" pitchFamily="50" charset="-128"/>
                <a:ea typeface="Meiryo UI" panose="020B0604030504040204" pitchFamily="50" charset="-128"/>
              </a:rPr>
              <a:t>クロスボーダー戦略の立案と構築</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4" name="Google Shape;448;p46"/>
          <p:cNvSpPr txBox="1">
            <a:spLocks noChangeArrowheads="1"/>
          </p:cNvSpPr>
          <p:nvPr/>
        </p:nvSpPr>
        <p:spPr bwMode="auto">
          <a:xfrm>
            <a:off x="4665663" y="4032250"/>
            <a:ext cx="1890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Clr>
                <a:srgbClr val="000000"/>
              </a:buClr>
              <a:buSzPts val="1100"/>
              <a:buFont typeface="Arial" panose="020B0604020202020204" pitchFamily="34" charset="0"/>
              <a:buNone/>
            </a:pPr>
            <a:r>
              <a:rPr lang="en-US" altLang="en-US" sz="1400" dirty="0" err="1" smtClean="0">
                <a:solidFill>
                  <a:srgbClr val="006666"/>
                </a:solidFill>
                <a:latin typeface="Meiryo UI" panose="020B0604030504040204" pitchFamily="50" charset="-128"/>
                <a:ea typeface="Meiryo UI" panose="020B0604030504040204" pitchFamily="50" charset="-128"/>
              </a:rPr>
              <a:t>交渉の</a:t>
            </a:r>
            <a:r>
              <a:rPr lang="ja-JP" altLang="en-US" sz="1400" dirty="0" smtClean="0">
                <a:solidFill>
                  <a:srgbClr val="006666"/>
                </a:solidFill>
                <a:latin typeface="Meiryo UI" panose="020B0604030504040204" pitchFamily="50" charset="-128"/>
                <a:ea typeface="Meiryo UI" panose="020B0604030504040204" pitchFamily="50" charset="-128"/>
              </a:rPr>
              <a:t>あらゆる</a:t>
            </a:r>
            <a:endParaRPr lang="en-US" altLang="ja-JP" sz="1400" dirty="0" smtClean="0">
              <a:solidFill>
                <a:srgbClr val="006666"/>
              </a:solidFill>
              <a:latin typeface="Meiryo UI" panose="020B0604030504040204" pitchFamily="50" charset="-128"/>
              <a:ea typeface="Meiryo UI" panose="020B0604030504040204" pitchFamily="50" charset="-128"/>
            </a:endParaRPr>
          </a:p>
          <a:p>
            <a:pPr defTabSz="914400" eaLnBrk="1" hangingPunct="1">
              <a:spcBef>
                <a:spcPct val="0"/>
              </a:spcBef>
              <a:buClr>
                <a:srgbClr val="000000"/>
              </a:buClr>
              <a:buSzPts val="1100"/>
              <a:buFont typeface="Arial" panose="020B0604020202020204" pitchFamily="34" charset="0"/>
              <a:buNone/>
            </a:pPr>
            <a:r>
              <a:rPr lang="ja-JP" altLang="en-US" sz="1400" dirty="0" smtClean="0">
                <a:solidFill>
                  <a:srgbClr val="006666"/>
                </a:solidFill>
                <a:latin typeface="Meiryo UI" panose="020B0604030504040204" pitchFamily="50" charset="-128"/>
                <a:ea typeface="Meiryo UI" panose="020B0604030504040204" pitchFamily="50" charset="-128"/>
              </a:rPr>
              <a:t>ステージで支援</a:t>
            </a:r>
            <a:endParaRPr lang="en-US" altLang="ja-JP" sz="1400" dirty="0" smtClean="0">
              <a:solidFill>
                <a:srgbClr val="006666"/>
              </a:solidFill>
              <a:latin typeface="Meiryo UI" panose="020B0604030504040204" pitchFamily="50" charset="-128"/>
              <a:ea typeface="Meiryo UI" panose="020B0604030504040204" pitchFamily="50" charset="-128"/>
            </a:endParaRPr>
          </a:p>
        </p:txBody>
      </p:sp>
      <p:sp>
        <p:nvSpPr>
          <p:cNvPr id="10265" name="Google Shape;449;p46"/>
          <p:cNvSpPr txBox="1">
            <a:spLocks noChangeArrowheads="1"/>
          </p:cNvSpPr>
          <p:nvPr/>
        </p:nvSpPr>
        <p:spPr bwMode="auto">
          <a:xfrm>
            <a:off x="2927350" y="4868863"/>
            <a:ext cx="19002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smtClean="0">
                <a:solidFill>
                  <a:srgbClr val="006666"/>
                </a:solidFill>
                <a:latin typeface="Meiryo UI" panose="020B0604030504040204" pitchFamily="50" charset="-128"/>
                <a:ea typeface="Meiryo UI" panose="020B0604030504040204" pitchFamily="50" charset="-128"/>
              </a:rPr>
              <a:t>大学の研究から</a:t>
            </a:r>
            <a:r>
              <a:rPr lang="ja-JP" altLang="en-US" sz="1400" dirty="0" smtClean="0">
                <a:solidFill>
                  <a:srgbClr val="006666"/>
                </a:solidFill>
                <a:latin typeface="Meiryo UI" panose="020B0604030504040204" pitchFamily="50" charset="-128"/>
                <a:ea typeface="Meiryo UI" panose="020B0604030504040204" pitchFamily="50" charset="-128"/>
              </a:rPr>
              <a:t>　　　　上場</a:t>
            </a:r>
            <a:r>
              <a:rPr lang="en-US" altLang="en-US" sz="1400" dirty="0" err="1" smtClean="0">
                <a:solidFill>
                  <a:srgbClr val="006666"/>
                </a:solidFill>
                <a:latin typeface="Meiryo UI" panose="020B0604030504040204" pitchFamily="50" charset="-128"/>
                <a:ea typeface="Meiryo UI" panose="020B0604030504040204" pitchFamily="50" charset="-128"/>
              </a:rPr>
              <a:t>企業まで</a:t>
            </a:r>
            <a:r>
              <a:rPr lang="ja-JP" altLang="en-US" sz="1400" dirty="0" smtClean="0">
                <a:solidFill>
                  <a:srgbClr val="006666"/>
                </a:solidFill>
                <a:latin typeface="Meiryo UI" panose="020B0604030504040204" pitchFamily="50" charset="-128"/>
                <a:ea typeface="Meiryo UI" panose="020B0604030504040204" pitchFamily="50" charset="-128"/>
              </a:rPr>
              <a:t>支援</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6" name="Google Shape;450;p46"/>
          <p:cNvSpPr txBox="1">
            <a:spLocks noChangeArrowheads="1"/>
          </p:cNvSpPr>
          <p:nvPr/>
        </p:nvSpPr>
        <p:spPr bwMode="auto">
          <a:xfrm>
            <a:off x="4656138" y="4868863"/>
            <a:ext cx="1900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ja-JP" altLang="en-US" sz="1400" dirty="0" smtClean="0">
                <a:solidFill>
                  <a:srgbClr val="006666"/>
                </a:solidFill>
                <a:latin typeface="Meiryo UI" panose="020B0604030504040204" pitchFamily="50" charset="-128"/>
                <a:ea typeface="Meiryo UI" panose="020B0604030504040204" pitchFamily="50" charset="-128"/>
              </a:rPr>
              <a:t>企業の</a:t>
            </a:r>
            <a:r>
              <a:rPr lang="en-US" altLang="ja-JP" sz="1400" dirty="0" smtClean="0">
                <a:solidFill>
                  <a:srgbClr val="006666"/>
                </a:solidFill>
                <a:latin typeface="Meiryo UI" panose="020B0604030504040204" pitchFamily="50" charset="-128"/>
                <a:ea typeface="Meiryo UI" panose="020B0604030504040204" pitchFamily="50" charset="-128"/>
              </a:rPr>
              <a:t>Rep/</a:t>
            </a:r>
            <a:r>
              <a:rPr lang="en-US" altLang="en-US" sz="1400" dirty="0" err="1" smtClean="0">
                <a:solidFill>
                  <a:srgbClr val="006666"/>
                </a:solidFill>
                <a:latin typeface="Meiryo UI" panose="020B0604030504040204" pitchFamily="50" charset="-128"/>
                <a:ea typeface="Meiryo UI" panose="020B0604030504040204" pitchFamily="50" charset="-128"/>
              </a:rPr>
              <a:t>リエゾン</a:t>
            </a:r>
            <a:r>
              <a:rPr lang="ja-JP" altLang="en-US" sz="1400" dirty="0" smtClean="0">
                <a:solidFill>
                  <a:srgbClr val="006666"/>
                </a:solidFill>
                <a:latin typeface="Meiryo UI" panose="020B0604030504040204" pitchFamily="50" charset="-128"/>
                <a:ea typeface="Meiryo UI" panose="020B0604030504040204" pitchFamily="50" charset="-128"/>
              </a:rPr>
              <a:t>　　　</a:t>
            </a:r>
            <a:r>
              <a:rPr lang="en-US" altLang="en-US" sz="1400" dirty="0" err="1" smtClean="0">
                <a:solidFill>
                  <a:srgbClr val="006666"/>
                </a:solidFill>
                <a:latin typeface="Meiryo UI" panose="020B0604030504040204" pitchFamily="50" charset="-128"/>
                <a:ea typeface="Meiryo UI" panose="020B0604030504040204" pitchFamily="50" charset="-128"/>
              </a:rPr>
              <a:t>オフィス</a:t>
            </a:r>
            <a:r>
              <a:rPr lang="ja-JP" altLang="en-US" sz="1400" dirty="0" smtClean="0">
                <a:solidFill>
                  <a:srgbClr val="006666"/>
                </a:solidFill>
                <a:latin typeface="Meiryo UI" panose="020B0604030504040204" pitchFamily="50" charset="-128"/>
                <a:ea typeface="Meiryo UI" panose="020B0604030504040204" pitchFamily="50" charset="-128"/>
              </a:rPr>
              <a:t>機能</a:t>
            </a:r>
            <a:endParaRPr lang="en-US" altLang="en-US" sz="1400" dirty="0" smtClean="0">
              <a:solidFill>
                <a:srgbClr val="006666"/>
              </a:solidFill>
              <a:latin typeface="Meiryo UI" panose="020B0604030504040204" pitchFamily="50" charset="-128"/>
              <a:ea typeface="Meiryo UI" panose="020B0604030504040204" pitchFamily="50" charset="-128"/>
            </a:endParaRPr>
          </a:p>
        </p:txBody>
      </p:sp>
      <p:sp>
        <p:nvSpPr>
          <p:cNvPr id="10267" name="Google Shape;445;p46"/>
          <p:cNvSpPr txBox="1">
            <a:spLocks noChangeArrowheads="1"/>
          </p:cNvSpPr>
          <p:nvPr/>
        </p:nvSpPr>
        <p:spPr bwMode="auto">
          <a:xfrm>
            <a:off x="6329363" y="3170238"/>
            <a:ext cx="1900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smtClean="0">
                <a:solidFill>
                  <a:srgbClr val="006666"/>
                </a:solidFill>
                <a:latin typeface="Meiryo UI" panose="020B0604030504040204" pitchFamily="50" charset="-128"/>
                <a:ea typeface="Meiryo UI" panose="020B0604030504040204" pitchFamily="50" charset="-128"/>
              </a:rPr>
              <a:t>案件</a:t>
            </a:r>
            <a:r>
              <a:rPr lang="ja-JP" altLang="en-US" sz="1400" dirty="0" smtClean="0">
                <a:solidFill>
                  <a:srgbClr val="006666"/>
                </a:solidFill>
                <a:latin typeface="Meiryo UI" panose="020B0604030504040204" pitchFamily="50" charset="-128"/>
                <a:ea typeface="Meiryo UI" panose="020B0604030504040204" pitchFamily="50" charset="-128"/>
              </a:rPr>
              <a:t>構築</a:t>
            </a:r>
            <a:r>
              <a:rPr lang="en-US" altLang="en-US" sz="1400" dirty="0" err="1" smtClean="0">
                <a:solidFill>
                  <a:srgbClr val="006666"/>
                </a:solidFill>
                <a:latin typeface="Meiryo UI" panose="020B0604030504040204" pitchFamily="50" charset="-128"/>
                <a:ea typeface="Meiryo UI" panose="020B0604030504040204" pitchFamily="50" charset="-128"/>
              </a:rPr>
              <a:t>と</a:t>
            </a:r>
            <a:r>
              <a:rPr lang="en-US" altLang="en-US" sz="1400" dirty="0" err="1">
                <a:solidFill>
                  <a:srgbClr val="006666"/>
                </a:solidFill>
                <a:latin typeface="Meiryo UI" panose="020B0604030504040204" pitchFamily="50" charset="-128"/>
                <a:ea typeface="Meiryo UI" panose="020B0604030504040204" pitchFamily="50" charset="-128"/>
              </a:rPr>
              <a:t>Time</a:t>
            </a:r>
            <a:r>
              <a:rPr lang="en-US" altLang="en-US" sz="1400" dirty="0">
                <a:solidFill>
                  <a:srgbClr val="006666"/>
                </a:solidFill>
                <a:latin typeface="Meiryo UI" panose="020B0604030504040204" pitchFamily="50" charset="-128"/>
                <a:ea typeface="Meiryo UI" panose="020B0604030504040204" pitchFamily="50" charset="-128"/>
              </a:rPr>
              <a:t> to </a:t>
            </a:r>
            <a:r>
              <a:rPr lang="en-US" altLang="en-US" sz="1400" dirty="0" err="1">
                <a:solidFill>
                  <a:srgbClr val="006666"/>
                </a:solidFill>
                <a:latin typeface="Meiryo UI" panose="020B0604030504040204" pitchFamily="50" charset="-128"/>
                <a:ea typeface="Meiryo UI" panose="020B0604030504040204" pitchFamily="50" charset="-128"/>
              </a:rPr>
              <a:t>Market</a:t>
            </a:r>
            <a:r>
              <a:rPr lang="en-US" altLang="en-US" sz="1400" dirty="0" err="1" smtClean="0">
                <a:solidFill>
                  <a:srgbClr val="006666"/>
                </a:solidFill>
                <a:latin typeface="Meiryo UI" panose="020B0604030504040204" pitchFamily="50" charset="-128"/>
                <a:ea typeface="Meiryo UI" panose="020B0604030504040204" pitchFamily="50" charset="-128"/>
              </a:rPr>
              <a:t>戦略</a:t>
            </a:r>
            <a:r>
              <a:rPr lang="ja-JP" altLang="en-US" sz="1400" dirty="0" smtClean="0">
                <a:solidFill>
                  <a:srgbClr val="006666"/>
                </a:solidFill>
                <a:latin typeface="Meiryo UI" panose="020B0604030504040204" pitchFamily="50" charset="-128"/>
                <a:ea typeface="Meiryo UI" panose="020B0604030504040204" pitchFamily="50" charset="-128"/>
              </a:rPr>
              <a:t>　</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8" name="Google Shape;448;p46"/>
          <p:cNvSpPr txBox="1">
            <a:spLocks noChangeArrowheads="1"/>
          </p:cNvSpPr>
          <p:nvPr/>
        </p:nvSpPr>
        <p:spPr bwMode="auto">
          <a:xfrm>
            <a:off x="6315075" y="4032250"/>
            <a:ext cx="2141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Clr>
                <a:srgbClr val="000000"/>
              </a:buClr>
              <a:buSzPts val="1100"/>
              <a:buFont typeface="Arial" panose="020B0604020202020204" pitchFamily="34" charset="0"/>
              <a:buNone/>
            </a:pPr>
            <a:r>
              <a:rPr lang="en-US" altLang="en-US" sz="1400" dirty="0" err="1" smtClean="0">
                <a:solidFill>
                  <a:srgbClr val="006666"/>
                </a:solidFill>
                <a:latin typeface="Meiryo UI" panose="020B0604030504040204" pitchFamily="50" charset="-128"/>
                <a:ea typeface="Meiryo UI" panose="020B0604030504040204" pitchFamily="50" charset="-128"/>
              </a:rPr>
              <a:t>ディールクロージング</a:t>
            </a:r>
            <a:r>
              <a:rPr lang="ja-JP" altLang="en-US" sz="1400" dirty="0" err="1" smtClean="0">
                <a:solidFill>
                  <a:srgbClr val="006666"/>
                </a:solidFill>
                <a:latin typeface="Meiryo UI" panose="020B0604030504040204" pitchFamily="50" charset="-128"/>
                <a:ea typeface="Meiryo UI" panose="020B0604030504040204" pitchFamily="50" charset="-128"/>
              </a:rPr>
              <a:t>、</a:t>
            </a:r>
            <a:r>
              <a:rPr lang="en-US" altLang="en-US" sz="1400" dirty="0" err="1" smtClean="0">
                <a:solidFill>
                  <a:srgbClr val="006666"/>
                </a:solidFill>
                <a:latin typeface="Meiryo UI" panose="020B0604030504040204" pitchFamily="50" charset="-128"/>
                <a:ea typeface="Meiryo UI" panose="020B0604030504040204" pitchFamily="50" charset="-128"/>
              </a:rPr>
              <a:t>JV、NRE、オフィス</a:t>
            </a:r>
            <a:r>
              <a:rPr lang="ja-JP" altLang="en-US" sz="1400" dirty="0" smtClean="0">
                <a:solidFill>
                  <a:srgbClr val="006666"/>
                </a:solidFill>
                <a:latin typeface="Meiryo UI" panose="020B0604030504040204" pitchFamily="50" charset="-128"/>
                <a:ea typeface="Meiryo UI" panose="020B0604030504040204" pitchFamily="50" charset="-128"/>
              </a:rPr>
              <a:t>開設</a:t>
            </a:r>
            <a:r>
              <a:rPr lang="en-US" altLang="en-US" sz="1400" dirty="0" smtClean="0">
                <a:solidFill>
                  <a:srgbClr val="006666"/>
                </a:solidFill>
                <a:latin typeface="Meiryo UI" panose="020B0604030504040204" pitchFamily="50" charset="-128"/>
                <a:ea typeface="Meiryo UI" panose="020B0604030504040204" pitchFamily="50" charset="-128"/>
              </a:rPr>
              <a:t>、</a:t>
            </a:r>
            <a:r>
              <a:rPr lang="en-US" altLang="en-US" sz="1400" dirty="0" err="1" smtClean="0">
                <a:solidFill>
                  <a:srgbClr val="006666"/>
                </a:solidFill>
                <a:latin typeface="Meiryo UI" panose="020B0604030504040204" pitchFamily="50" charset="-128"/>
                <a:ea typeface="Meiryo UI" panose="020B0604030504040204" pitchFamily="50" charset="-128"/>
              </a:rPr>
              <a:t>チャネルパートナ</a:t>
            </a:r>
            <a:r>
              <a:rPr lang="en-US" altLang="en-US" sz="1400" dirty="0" smtClean="0">
                <a:solidFill>
                  <a:srgbClr val="006666"/>
                </a:solidFill>
                <a:latin typeface="Meiryo UI" panose="020B0604030504040204" pitchFamily="50" charset="-128"/>
                <a:ea typeface="Meiryo UI" panose="020B0604030504040204" pitchFamily="50" charset="-128"/>
              </a:rPr>
              <a:t>ー</a:t>
            </a:r>
            <a:r>
              <a:rPr lang="ja-JP" altLang="en-US" sz="1400" dirty="0" smtClean="0">
                <a:solidFill>
                  <a:srgbClr val="006666"/>
                </a:solidFill>
                <a:latin typeface="Meiryo UI" panose="020B0604030504040204" pitchFamily="50" charset="-128"/>
                <a:ea typeface="Meiryo UI" panose="020B0604030504040204" pitchFamily="50" charset="-128"/>
              </a:rPr>
              <a:t>等</a:t>
            </a:r>
            <a:endParaRPr lang="en-US" altLang="en-US" sz="1400" dirty="0">
              <a:solidFill>
                <a:srgbClr val="006666"/>
              </a:solidFill>
              <a:latin typeface="Meiryo UI" panose="020B0604030504040204" pitchFamily="50" charset="-128"/>
              <a:ea typeface="Meiryo UI" panose="020B0604030504040204" pitchFamily="50" charset="-128"/>
            </a:endParaRPr>
          </a:p>
        </p:txBody>
      </p:sp>
      <p:sp>
        <p:nvSpPr>
          <p:cNvPr id="10269" name="Google Shape;450;p46"/>
          <p:cNvSpPr txBox="1">
            <a:spLocks noChangeArrowheads="1"/>
          </p:cNvSpPr>
          <p:nvPr/>
        </p:nvSpPr>
        <p:spPr bwMode="auto">
          <a:xfrm>
            <a:off x="6310313" y="4862513"/>
            <a:ext cx="190023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Clr>
                <a:srgbClr val="000000"/>
              </a:buClr>
              <a:buSzPts val="1100"/>
              <a:buFont typeface="Arial" panose="020B0604020202020204" pitchFamily="34" charset="0"/>
              <a:buNone/>
            </a:pPr>
            <a:r>
              <a:rPr lang="en-US" altLang="en-US" sz="1400" dirty="0" err="1" smtClean="0">
                <a:solidFill>
                  <a:srgbClr val="006666"/>
                </a:solidFill>
                <a:latin typeface="Meiryo UI" panose="020B0604030504040204" pitchFamily="50" charset="-128"/>
                <a:ea typeface="Meiryo UI" panose="020B0604030504040204" pitchFamily="50" charset="-128"/>
              </a:rPr>
              <a:t>ライセンス契約と投資</a:t>
            </a:r>
            <a:endParaRPr lang="en-US" altLang="en-US" sz="1400" dirty="0">
              <a:solidFill>
                <a:srgbClr val="006666"/>
              </a:solidFill>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a:xfrm>
            <a:off x="1136650" y="627063"/>
            <a:ext cx="7473950" cy="1325562"/>
          </a:xfrm>
        </p:spPr>
        <p:txBody>
          <a:bodyPr/>
          <a:lstStyle/>
          <a:p>
            <a:pPr eaLnBrk="1" hangingPunct="1">
              <a:spcAft>
                <a:spcPts val="600"/>
              </a:spcAft>
            </a:pPr>
            <a:r>
              <a:rPr lang="ja-JP" altLang="en-US" b="1" dirty="0" smtClean="0">
                <a:solidFill>
                  <a:srgbClr val="006666"/>
                </a:solidFill>
                <a:latin typeface="Meiryo UI" panose="020B0604030504040204" pitchFamily="50" charset="-128"/>
                <a:ea typeface="Meiryo UI" panose="020B0604030504040204" pitchFamily="50" charset="-128"/>
              </a:rPr>
              <a:t>対象業界</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293"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Google Shape;343;p42"/>
          <p:cNvSpPr>
            <a:spLocks/>
          </p:cNvSpPr>
          <p:nvPr/>
        </p:nvSpPr>
        <p:spPr bwMode="auto">
          <a:xfrm>
            <a:off x="4621213" y="3813175"/>
            <a:ext cx="1627187" cy="1344613"/>
          </a:xfrm>
          <a:custGeom>
            <a:avLst/>
            <a:gdLst>
              <a:gd name="T0" fmla="*/ 2147483646 w 68140"/>
              <a:gd name="T1" fmla="*/ 0 h 56317"/>
              <a:gd name="T2" fmla="*/ 2147483646 w 68140"/>
              <a:gd name="T3" fmla="*/ 2147483646 h 56317"/>
              <a:gd name="T4" fmla="*/ 0 w 68140"/>
              <a:gd name="T5" fmla="*/ 2147483646 h 56317"/>
              <a:gd name="T6" fmla="*/ 2147483646 w 68140"/>
              <a:gd name="T7" fmla="*/ 2147483646 h 56317"/>
              <a:gd name="T8" fmla="*/ 2147483646 w 68140"/>
              <a:gd name="T9" fmla="*/ 1388881107 h 56317"/>
              <a:gd name="T10" fmla="*/ 2147483646 w 68140"/>
              <a:gd name="T11" fmla="*/ 1388881107 h 56317"/>
              <a:gd name="T12" fmla="*/ 2147483646 w 68140"/>
              <a:gd name="T13" fmla="*/ 2147483646 h 56317"/>
              <a:gd name="T14" fmla="*/ 2147483646 w 68140"/>
              <a:gd name="T15" fmla="*/ 0 h 563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140" h="56317" extrusionOk="0">
                <a:moveTo>
                  <a:pt x="34517" y="0"/>
                </a:moveTo>
                <a:cubicBezTo>
                  <a:pt x="32957" y="12704"/>
                  <a:pt x="22241" y="22574"/>
                  <a:pt x="9156" y="22801"/>
                </a:cubicBezTo>
                <a:lnTo>
                  <a:pt x="0" y="39672"/>
                </a:lnTo>
                <a:lnTo>
                  <a:pt x="9132" y="56317"/>
                </a:lnTo>
                <a:cubicBezTo>
                  <a:pt x="40684" y="56090"/>
                  <a:pt x="66390" y="31337"/>
                  <a:pt x="68140" y="179"/>
                </a:cubicBezTo>
                <a:lnTo>
                  <a:pt x="51602" y="9251"/>
                </a:lnTo>
                <a:lnTo>
                  <a:pt x="3451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37" name="Google Shape;344;p42"/>
          <p:cNvSpPr/>
          <p:nvPr/>
        </p:nvSpPr>
        <p:spPr>
          <a:xfrm>
            <a:off x="4905375" y="2316163"/>
            <a:ext cx="1346200" cy="1627187"/>
          </a:xfrm>
          <a:custGeom>
            <a:avLst/>
            <a:gdLst/>
            <a:ahLst/>
            <a:cxnLst/>
            <a:rect l="l" t="t" r="r" b="b"/>
            <a:pathLst>
              <a:path w="56329" h="68140" extrusionOk="0">
                <a:moveTo>
                  <a:pt x="191" y="1"/>
                </a:moveTo>
                <a:lnTo>
                  <a:pt x="9264" y="16550"/>
                </a:lnTo>
                <a:lnTo>
                  <a:pt x="1" y="33624"/>
                </a:lnTo>
                <a:cubicBezTo>
                  <a:pt x="12716" y="35183"/>
                  <a:pt x="22587" y="45911"/>
                  <a:pt x="22813" y="58984"/>
                </a:cubicBezTo>
                <a:lnTo>
                  <a:pt x="39684" y="68140"/>
                </a:lnTo>
                <a:lnTo>
                  <a:pt x="56329" y="59008"/>
                </a:lnTo>
                <a:cubicBezTo>
                  <a:pt x="56103" y="27456"/>
                  <a:pt x="31350" y="1751"/>
                  <a:pt x="19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dirty="0">
              <a:latin typeface="Meiryo UI" panose="020B0604030504040204" pitchFamily="50" charset="-128"/>
              <a:ea typeface="Meiryo UI" panose="020B0604030504040204" pitchFamily="50" charset="-128"/>
            </a:endParaRPr>
          </a:p>
        </p:txBody>
      </p:sp>
      <p:sp>
        <p:nvSpPr>
          <p:cNvPr id="12296" name="Google Shape;345;p42"/>
          <p:cNvSpPr>
            <a:spLocks/>
          </p:cNvSpPr>
          <p:nvPr/>
        </p:nvSpPr>
        <p:spPr bwMode="auto">
          <a:xfrm>
            <a:off x="3409950" y="2314575"/>
            <a:ext cx="1627188" cy="1344613"/>
          </a:xfrm>
          <a:custGeom>
            <a:avLst/>
            <a:gdLst>
              <a:gd name="T0" fmla="*/ 2147483646 w 68141"/>
              <a:gd name="T1" fmla="*/ 0 h 56329"/>
              <a:gd name="T2" fmla="*/ 7802603 w 68141"/>
              <a:gd name="T3" fmla="*/ 2147483646 h 56329"/>
              <a:gd name="T4" fmla="*/ 2147483646 w 68141"/>
              <a:gd name="T5" fmla="*/ 2147483646 h 56329"/>
              <a:gd name="T6" fmla="*/ 2147483646 w 68141"/>
              <a:gd name="T7" fmla="*/ 2147483646 h 56329"/>
              <a:gd name="T8" fmla="*/ 2147483646 w 68141"/>
              <a:gd name="T9" fmla="*/ 2147483646 h 56329"/>
              <a:gd name="T10" fmla="*/ 2147483646 w 68141"/>
              <a:gd name="T11" fmla="*/ 2147483646 h 56329"/>
              <a:gd name="T12" fmla="*/ 2147483646 w 68141"/>
              <a:gd name="T13" fmla="*/ 0 h 563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41" h="56329" extrusionOk="0">
                <a:moveTo>
                  <a:pt x="59008" y="0"/>
                </a:moveTo>
                <a:cubicBezTo>
                  <a:pt x="27457" y="227"/>
                  <a:pt x="1751" y="24980"/>
                  <a:pt x="1" y="56138"/>
                </a:cubicBezTo>
                <a:lnTo>
                  <a:pt x="16550" y="47066"/>
                </a:lnTo>
                <a:lnTo>
                  <a:pt x="33624" y="56329"/>
                </a:lnTo>
                <a:cubicBezTo>
                  <a:pt x="35184" y="43613"/>
                  <a:pt x="45911" y="33754"/>
                  <a:pt x="58984" y="33528"/>
                </a:cubicBezTo>
                <a:lnTo>
                  <a:pt x="68140" y="16645"/>
                </a:lnTo>
                <a:lnTo>
                  <a:pt x="5900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297" name="Google Shape;346;p42"/>
          <p:cNvSpPr>
            <a:spLocks/>
          </p:cNvSpPr>
          <p:nvPr/>
        </p:nvSpPr>
        <p:spPr bwMode="auto">
          <a:xfrm>
            <a:off x="3408363" y="3527425"/>
            <a:ext cx="1344612" cy="1627188"/>
          </a:xfrm>
          <a:custGeom>
            <a:avLst/>
            <a:gdLst>
              <a:gd name="T0" fmla="*/ 2147483646 w 56329"/>
              <a:gd name="T1" fmla="*/ 7802603 h 68141"/>
              <a:gd name="T2" fmla="*/ 7793851 w 56329"/>
              <a:gd name="T3" fmla="*/ 2147483646 h 68141"/>
              <a:gd name="T4" fmla="*/ 2147483646 w 56329"/>
              <a:gd name="T5" fmla="*/ 2147483646 h 68141"/>
              <a:gd name="T6" fmla="*/ 2147483646 w 56329"/>
              <a:gd name="T7" fmla="*/ 2147483646 h 68141"/>
              <a:gd name="T8" fmla="*/ 2147483646 w 56329"/>
              <a:gd name="T9" fmla="*/ 2147483646 h 68141"/>
              <a:gd name="T10" fmla="*/ 2147483646 w 56329"/>
              <a:gd name="T11" fmla="*/ 2147483646 h 68141"/>
              <a:gd name="T12" fmla="*/ 2147483646 w 56329"/>
              <a:gd name="T13" fmla="*/ 7802603 h 68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329" h="68141" extrusionOk="0">
                <a:moveTo>
                  <a:pt x="16645" y="1"/>
                </a:moveTo>
                <a:lnTo>
                  <a:pt x="1" y="9133"/>
                </a:lnTo>
                <a:cubicBezTo>
                  <a:pt x="227" y="40685"/>
                  <a:pt x="24980" y="66390"/>
                  <a:pt x="56139" y="68140"/>
                </a:cubicBezTo>
                <a:lnTo>
                  <a:pt x="47066" y="51603"/>
                </a:lnTo>
                <a:lnTo>
                  <a:pt x="56329" y="34517"/>
                </a:lnTo>
                <a:cubicBezTo>
                  <a:pt x="43613" y="32957"/>
                  <a:pt x="33755" y="22242"/>
                  <a:pt x="33529" y="9157"/>
                </a:cubicBezTo>
                <a:lnTo>
                  <a:pt x="16645"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298" name="Google Shape;347;p42"/>
          <p:cNvSpPr txBox="1">
            <a:spLocks noChangeArrowheads="1"/>
          </p:cNvSpPr>
          <p:nvPr/>
        </p:nvSpPr>
        <p:spPr bwMode="auto">
          <a:xfrm>
            <a:off x="982663" y="2516188"/>
            <a:ext cx="21669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spcAft>
                <a:spcPts val="1600"/>
              </a:spcAft>
              <a:buFont typeface="Arial" panose="020B0604020202020204" pitchFamily="34" charset="0"/>
              <a:buNone/>
            </a:pPr>
            <a:r>
              <a:rPr lang="en-US" altLang="en-US" sz="1400">
                <a:solidFill>
                  <a:srgbClr val="000000"/>
                </a:solidFill>
                <a:latin typeface="Meiryo UI" panose="020B0604030504040204" pitchFamily="50" charset="-128"/>
                <a:ea typeface="Meiryo UI" panose="020B0604030504040204" pitchFamily="50" charset="-128"/>
              </a:rPr>
              <a:t>IT、半導体、自動車</a:t>
            </a:r>
          </a:p>
        </p:txBody>
      </p:sp>
      <p:sp>
        <p:nvSpPr>
          <p:cNvPr id="12299" name="Google Shape;348;p42"/>
          <p:cNvSpPr txBox="1">
            <a:spLocks noChangeArrowheads="1"/>
          </p:cNvSpPr>
          <p:nvPr/>
        </p:nvSpPr>
        <p:spPr bwMode="auto">
          <a:xfrm>
            <a:off x="1058457" y="4558925"/>
            <a:ext cx="205963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spcAft>
                <a:spcPts val="1600"/>
              </a:spcAft>
              <a:buFont typeface="Arial" panose="020B0604020202020204" pitchFamily="34" charset="0"/>
              <a:buNone/>
            </a:pPr>
            <a:r>
              <a:rPr lang="en-US" altLang="en-US" sz="1400" dirty="0" err="1">
                <a:solidFill>
                  <a:srgbClr val="000000"/>
                </a:solidFill>
                <a:latin typeface="Meiryo UI" panose="020B0604030504040204" pitchFamily="50" charset="-128"/>
                <a:ea typeface="Meiryo UI" panose="020B0604030504040204" pitchFamily="50" charset="-128"/>
              </a:rPr>
              <a:t>サイバ</a:t>
            </a:r>
            <a:r>
              <a:rPr lang="en-US" altLang="en-US" sz="1400" dirty="0">
                <a:solidFill>
                  <a:srgbClr val="000000"/>
                </a:solidFill>
                <a:latin typeface="Meiryo UI" panose="020B0604030504040204" pitchFamily="50" charset="-128"/>
                <a:ea typeface="Meiryo UI" panose="020B0604030504040204" pitchFamily="50" charset="-128"/>
              </a:rPr>
              <a:t>ー＆</a:t>
            </a:r>
            <a:r>
              <a:rPr lang="en-US" altLang="en-US" sz="1400" dirty="0" err="1">
                <a:solidFill>
                  <a:srgbClr val="000000"/>
                </a:solidFill>
                <a:latin typeface="Meiryo UI" panose="020B0604030504040204" pitchFamily="50" charset="-128"/>
                <a:ea typeface="Meiryo UI" panose="020B0604030504040204" pitchFamily="50" charset="-128"/>
              </a:rPr>
              <a:t>セキュリティ</a:t>
            </a:r>
            <a:endParaRPr lang="en-US" altLang="en-US" sz="1400" dirty="0">
              <a:solidFill>
                <a:srgbClr val="000000"/>
              </a:solidFill>
              <a:latin typeface="Meiryo UI" panose="020B0604030504040204" pitchFamily="50" charset="-128"/>
              <a:ea typeface="Meiryo UI" panose="020B0604030504040204" pitchFamily="50" charset="-128"/>
            </a:endParaRPr>
          </a:p>
        </p:txBody>
      </p:sp>
      <p:sp>
        <p:nvSpPr>
          <p:cNvPr id="12300" name="Google Shape;349;p42"/>
          <p:cNvSpPr txBox="1">
            <a:spLocks noChangeArrowheads="1"/>
          </p:cNvSpPr>
          <p:nvPr/>
        </p:nvSpPr>
        <p:spPr bwMode="auto">
          <a:xfrm>
            <a:off x="6534150" y="2503488"/>
            <a:ext cx="224086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Font typeface="Arial" panose="020B0604020202020204" pitchFamily="34" charset="0"/>
              <a:buNone/>
            </a:pPr>
            <a:r>
              <a:rPr lang="en-US" altLang="en-US" sz="1400" dirty="0" err="1">
                <a:solidFill>
                  <a:srgbClr val="000000"/>
                </a:solidFill>
                <a:latin typeface="Meiryo UI" panose="020B0604030504040204" pitchFamily="50" charset="-128"/>
                <a:ea typeface="Meiryo UI" panose="020B0604030504040204" pitchFamily="50" charset="-128"/>
              </a:rPr>
              <a:t>医療機器</a:t>
            </a:r>
            <a:r>
              <a:rPr lang="en-US" altLang="en-US" sz="1400" dirty="0" err="1" smtClean="0">
                <a:solidFill>
                  <a:srgbClr val="000000"/>
                </a:solidFill>
                <a:latin typeface="Meiryo UI" panose="020B0604030504040204" pitchFamily="50" charset="-128"/>
                <a:ea typeface="Meiryo UI" panose="020B0604030504040204" pitchFamily="50" charset="-128"/>
              </a:rPr>
              <a:t>・バイオテクノロジ</a:t>
            </a:r>
            <a:r>
              <a:rPr lang="en-US" altLang="en-US" sz="1400" dirty="0" smtClean="0">
                <a:solidFill>
                  <a:srgbClr val="000000"/>
                </a:solidFill>
                <a:latin typeface="Meiryo UI" panose="020B0604030504040204" pitchFamily="50" charset="-128"/>
                <a:ea typeface="Meiryo UI" panose="020B0604030504040204" pitchFamily="50" charset="-128"/>
              </a:rPr>
              <a:t>ー</a:t>
            </a:r>
            <a:endParaRPr lang="en-US" altLang="en-US" sz="1400" dirty="0">
              <a:solidFill>
                <a:srgbClr val="000000"/>
              </a:solidFill>
              <a:latin typeface="Meiryo UI" panose="020B0604030504040204" pitchFamily="50" charset="-128"/>
              <a:ea typeface="Meiryo UI" panose="020B0604030504040204" pitchFamily="50" charset="-128"/>
            </a:endParaRPr>
          </a:p>
        </p:txBody>
      </p:sp>
      <p:sp>
        <p:nvSpPr>
          <p:cNvPr id="12301" name="Google Shape;350;p42"/>
          <p:cNvSpPr txBox="1">
            <a:spLocks noChangeArrowheads="1"/>
          </p:cNvSpPr>
          <p:nvPr/>
        </p:nvSpPr>
        <p:spPr bwMode="auto">
          <a:xfrm>
            <a:off x="6392862" y="4508500"/>
            <a:ext cx="2485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Font typeface="Arial" panose="020B0604020202020204" pitchFamily="34" charset="0"/>
              <a:buNone/>
            </a:pPr>
            <a:r>
              <a:rPr lang="en-US" altLang="en-US" sz="1400" dirty="0" err="1">
                <a:solidFill>
                  <a:srgbClr val="000000"/>
                </a:solidFill>
                <a:latin typeface="Meiryo UI" panose="020B0604030504040204" pitchFamily="50" charset="-128"/>
                <a:ea typeface="Meiryo UI" panose="020B0604030504040204" pitchFamily="50" charset="-128"/>
              </a:rPr>
              <a:t>デジタルトランスフォーメーション</a:t>
            </a:r>
            <a:endParaRPr lang="en-US" altLang="en-US" sz="1400" dirty="0">
              <a:solidFill>
                <a:srgbClr val="000000"/>
              </a:solidFill>
              <a:latin typeface="Meiryo UI" panose="020B0604030504040204" pitchFamily="50" charset="-128"/>
              <a:ea typeface="Meiryo UI" panose="020B0604030504040204" pitchFamily="50" charset="-128"/>
            </a:endParaRPr>
          </a:p>
        </p:txBody>
      </p:sp>
      <p:cxnSp>
        <p:nvCxnSpPr>
          <p:cNvPr id="12302" name="Google Shape;351;p42"/>
          <p:cNvCxnSpPr>
            <a:cxnSpLocks noChangeShapeType="1"/>
            <a:endCxn id="12298" idx="3"/>
          </p:cNvCxnSpPr>
          <p:nvPr/>
        </p:nvCxnSpPr>
        <p:spPr bwMode="auto">
          <a:xfrm rot="10800000">
            <a:off x="3149600" y="2719388"/>
            <a:ext cx="720725" cy="3175"/>
          </a:xfrm>
          <a:prstGeom prst="straightConnector1">
            <a:avLst/>
          </a:prstGeom>
          <a:noFill/>
          <a:ln w="19050">
            <a:solidFill>
              <a:schemeClr val="accent1"/>
            </a:solidFill>
            <a:round/>
            <a:headEnd/>
            <a:tailEnd type="oval" w="med" len="med"/>
          </a:ln>
          <a:extLst>
            <a:ext uri="{909E8E84-426E-40DD-AFC4-6F175D3DCCD1}">
              <a14:hiddenFill xmlns:a14="http://schemas.microsoft.com/office/drawing/2010/main">
                <a:noFill/>
              </a14:hiddenFill>
            </a:ext>
          </a:extLst>
        </p:spPr>
      </p:cxnSp>
      <p:cxnSp>
        <p:nvCxnSpPr>
          <p:cNvPr id="12303" name="Google Shape;352;p42"/>
          <p:cNvCxnSpPr>
            <a:cxnSpLocks noChangeShapeType="1"/>
          </p:cNvCxnSpPr>
          <p:nvPr/>
        </p:nvCxnSpPr>
        <p:spPr bwMode="auto">
          <a:xfrm rot="10800000">
            <a:off x="3136900" y="4735513"/>
            <a:ext cx="728663" cy="3175"/>
          </a:xfrm>
          <a:prstGeom prst="straightConnector1">
            <a:avLst/>
          </a:prstGeom>
          <a:noFill/>
          <a:ln w="19050">
            <a:solidFill>
              <a:schemeClr val="tx2"/>
            </a:solidFill>
            <a:round/>
            <a:headEnd/>
            <a:tailEnd type="oval" w="med" len="med"/>
          </a:ln>
          <a:extLst>
            <a:ext uri="{909E8E84-426E-40DD-AFC4-6F175D3DCCD1}">
              <a14:hiddenFill xmlns:a14="http://schemas.microsoft.com/office/drawing/2010/main">
                <a:noFill/>
              </a14:hiddenFill>
            </a:ext>
          </a:extLst>
        </p:spPr>
      </p:cxnSp>
      <p:cxnSp>
        <p:nvCxnSpPr>
          <p:cNvPr id="12304" name="Google Shape;353;p42"/>
          <p:cNvCxnSpPr>
            <a:cxnSpLocks noChangeShapeType="1"/>
          </p:cNvCxnSpPr>
          <p:nvPr/>
        </p:nvCxnSpPr>
        <p:spPr bwMode="auto">
          <a:xfrm rot="10800000" flipH="1">
            <a:off x="5813425" y="2752725"/>
            <a:ext cx="720725" cy="3175"/>
          </a:xfrm>
          <a:prstGeom prst="straightConnector1">
            <a:avLst/>
          </a:prstGeom>
          <a:noFill/>
          <a:ln w="19050">
            <a:solidFill>
              <a:schemeClr val="tx2"/>
            </a:solidFill>
            <a:round/>
            <a:headEnd/>
            <a:tailEnd type="oval" w="med" len="med"/>
          </a:ln>
          <a:extLst>
            <a:ext uri="{909E8E84-426E-40DD-AFC4-6F175D3DCCD1}">
              <a14:hiddenFill xmlns:a14="http://schemas.microsoft.com/office/drawing/2010/main">
                <a:noFill/>
              </a14:hiddenFill>
            </a:ext>
          </a:extLst>
        </p:spPr>
      </p:cxnSp>
      <p:cxnSp>
        <p:nvCxnSpPr>
          <p:cNvPr id="12305" name="Google Shape;354;p42"/>
          <p:cNvCxnSpPr>
            <a:cxnSpLocks noChangeShapeType="1"/>
          </p:cNvCxnSpPr>
          <p:nvPr/>
        </p:nvCxnSpPr>
        <p:spPr bwMode="auto">
          <a:xfrm rot="10800000" flipH="1">
            <a:off x="5664200" y="4714875"/>
            <a:ext cx="728663" cy="3175"/>
          </a:xfrm>
          <a:prstGeom prst="straightConnector1">
            <a:avLst/>
          </a:prstGeom>
          <a:noFill/>
          <a:ln w="19050">
            <a:solidFill>
              <a:schemeClr val="accent1"/>
            </a:solidFill>
            <a:round/>
            <a:headEnd/>
            <a:tailEnd type="oval" w="med" len="med"/>
          </a:ln>
          <a:extLst>
            <a:ext uri="{909E8E84-426E-40DD-AFC4-6F175D3DCCD1}">
              <a14:hiddenFill xmlns:a14="http://schemas.microsoft.com/office/drawing/2010/main">
                <a:noFill/>
              </a14:hiddenFill>
            </a:ext>
          </a:extLst>
        </p:spPr>
      </p:cxnSp>
      <p:sp>
        <p:nvSpPr>
          <p:cNvPr id="12306" name="Google Shape;9347;p76"/>
          <p:cNvSpPr>
            <a:spLocks/>
          </p:cNvSpPr>
          <p:nvPr/>
        </p:nvSpPr>
        <p:spPr bwMode="auto">
          <a:xfrm>
            <a:off x="8699500" y="2576000"/>
            <a:ext cx="354012" cy="314325"/>
          </a:xfrm>
          <a:custGeom>
            <a:avLst/>
            <a:gdLst>
              <a:gd name="T0" fmla="*/ 2147483646 w 11815"/>
              <a:gd name="T1" fmla="*/ 2147483646 h 10524"/>
              <a:gd name="T2" fmla="*/ 2147483646 w 11815"/>
              <a:gd name="T3" fmla="*/ 2147483646 h 10524"/>
              <a:gd name="T4" fmla="*/ 2147483646 w 11815"/>
              <a:gd name="T5" fmla="*/ 2147483646 h 10524"/>
              <a:gd name="T6" fmla="*/ 2147483646 w 11815"/>
              <a:gd name="T7" fmla="*/ 2147483646 h 10524"/>
              <a:gd name="T8" fmla="*/ 2147483646 w 11815"/>
              <a:gd name="T9" fmla="*/ 2147483646 h 10524"/>
              <a:gd name="T10" fmla="*/ 2147483646 w 11815"/>
              <a:gd name="T11" fmla="*/ 2147483646 h 10524"/>
              <a:gd name="T12" fmla="*/ 2147483646 w 11815"/>
              <a:gd name="T13" fmla="*/ 2147483646 h 10524"/>
              <a:gd name="T14" fmla="*/ 2147483646 w 11815"/>
              <a:gd name="T15" fmla="*/ 2147483646 h 10524"/>
              <a:gd name="T16" fmla="*/ 2147483646 w 11815"/>
              <a:gd name="T17" fmla="*/ 2147483646 h 10524"/>
              <a:gd name="T18" fmla="*/ 2147483646 w 11815"/>
              <a:gd name="T19" fmla="*/ 2147483646 h 10524"/>
              <a:gd name="T20" fmla="*/ 2147483646 w 11815"/>
              <a:gd name="T21" fmla="*/ 2147483646 h 10524"/>
              <a:gd name="T22" fmla="*/ 2147483646 w 11815"/>
              <a:gd name="T23" fmla="*/ 2147483646 h 10524"/>
              <a:gd name="T24" fmla="*/ 2147483646 w 11815"/>
              <a:gd name="T25" fmla="*/ 2147483646 h 10524"/>
              <a:gd name="T26" fmla="*/ 2147483646 w 11815"/>
              <a:gd name="T27" fmla="*/ 2147483646 h 10524"/>
              <a:gd name="T28" fmla="*/ 2147483646 w 11815"/>
              <a:gd name="T29" fmla="*/ 2147483646 h 10524"/>
              <a:gd name="T30" fmla="*/ 2147483646 w 11815"/>
              <a:gd name="T31" fmla="*/ 2147483646 h 10524"/>
              <a:gd name="T32" fmla="*/ 2147483646 w 11815"/>
              <a:gd name="T33" fmla="*/ 2147483646 h 10524"/>
              <a:gd name="T34" fmla="*/ 2147483646 w 11815"/>
              <a:gd name="T35" fmla="*/ 23872542 h 10524"/>
              <a:gd name="T36" fmla="*/ 0 w 11815"/>
              <a:gd name="T37" fmla="*/ 2147483646 h 10524"/>
              <a:gd name="T38" fmla="*/ 2147483646 w 11815"/>
              <a:gd name="T39" fmla="*/ 2147483646 h 10524"/>
              <a:gd name="T40" fmla="*/ 0 w 11815"/>
              <a:gd name="T41" fmla="*/ 2147483646 h 10524"/>
              <a:gd name="T42" fmla="*/ 2147483646 w 11815"/>
              <a:gd name="T43" fmla="*/ 2147483646 h 10524"/>
              <a:gd name="T44" fmla="*/ 2147483646 w 11815"/>
              <a:gd name="T45" fmla="*/ 2147483646 h 10524"/>
              <a:gd name="T46" fmla="*/ 2147483646 w 11815"/>
              <a:gd name="T47" fmla="*/ 2147483646 h 10524"/>
              <a:gd name="T48" fmla="*/ 2147483646 w 11815"/>
              <a:gd name="T49" fmla="*/ 2147483646 h 10524"/>
              <a:gd name="T50" fmla="*/ 2147483646 w 11815"/>
              <a:gd name="T51" fmla="*/ 2147483646 h 10524"/>
              <a:gd name="T52" fmla="*/ 2147483646 w 11815"/>
              <a:gd name="T53" fmla="*/ 2147483646 h 10524"/>
              <a:gd name="T54" fmla="*/ 2147483646 w 11815"/>
              <a:gd name="T55" fmla="*/ 2147483646 h 10524"/>
              <a:gd name="T56" fmla="*/ 2147483646 w 11815"/>
              <a:gd name="T57" fmla="*/ 2147483646 h 10524"/>
              <a:gd name="T58" fmla="*/ 2147483646 w 11815"/>
              <a:gd name="T59" fmla="*/ 23872542 h 10524"/>
              <a:gd name="T60" fmla="*/ 2147483646 w 11815"/>
              <a:gd name="T61" fmla="*/ 2147483646 h 10524"/>
              <a:gd name="T62" fmla="*/ 2147483646 w 11815"/>
              <a:gd name="T63" fmla="*/ 23872542 h 105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nvGrpSpPr>
          <p:cNvPr id="12307" name="Google Shape;9565;p77"/>
          <p:cNvGrpSpPr>
            <a:grpSpLocks/>
          </p:cNvGrpSpPr>
          <p:nvPr/>
        </p:nvGrpSpPr>
        <p:grpSpPr bwMode="auto">
          <a:xfrm>
            <a:off x="1065213" y="2565400"/>
            <a:ext cx="365125" cy="290513"/>
            <a:chOff x="-62882850" y="1999375"/>
            <a:chExt cx="315850" cy="250500"/>
          </a:xfrm>
        </p:grpSpPr>
        <p:sp>
          <p:nvSpPr>
            <p:cNvPr id="12330" name="Google Shape;9566;p77"/>
            <p:cNvSpPr>
              <a:spLocks/>
            </p:cNvSpPr>
            <p:nvPr/>
          </p:nvSpPr>
          <p:spPr bwMode="auto">
            <a:xfrm>
              <a:off x="-62882850" y="1999375"/>
              <a:ext cx="315850" cy="250500"/>
            </a:xfrm>
            <a:custGeom>
              <a:avLst/>
              <a:gdLst>
                <a:gd name="T0" fmla="*/ 2147483646 w 12634"/>
                <a:gd name="T1" fmla="*/ 2147483646 h 10020"/>
                <a:gd name="T2" fmla="*/ 2147483646 w 12634"/>
                <a:gd name="T3" fmla="*/ 2147483646 h 10020"/>
                <a:gd name="T4" fmla="*/ 2147483646 w 12634"/>
                <a:gd name="T5" fmla="*/ 2147483646 h 10020"/>
                <a:gd name="T6" fmla="*/ 2147483646 w 12634"/>
                <a:gd name="T7" fmla="*/ 2147483646 h 10020"/>
                <a:gd name="T8" fmla="*/ 2147483646 w 12634"/>
                <a:gd name="T9" fmla="*/ 2147483646 h 10020"/>
                <a:gd name="T10" fmla="*/ 2147483646 w 12634"/>
                <a:gd name="T11" fmla="*/ 2147483646 h 10020"/>
                <a:gd name="T12" fmla="*/ 2147483646 w 12634"/>
                <a:gd name="T13" fmla="*/ 2147483646 h 10020"/>
                <a:gd name="T14" fmla="*/ 2147483646 w 12634"/>
                <a:gd name="T15" fmla="*/ 2147483646 h 10020"/>
                <a:gd name="T16" fmla="*/ 2147483646 w 12634"/>
                <a:gd name="T17" fmla="*/ 2147483646 h 10020"/>
                <a:gd name="T18" fmla="*/ 2147483646 w 12634"/>
                <a:gd name="T19" fmla="*/ 2147483646 h 10020"/>
                <a:gd name="T20" fmla="*/ 2147483646 w 12634"/>
                <a:gd name="T21" fmla="*/ 2147483646 h 10020"/>
                <a:gd name="T22" fmla="*/ 2147483646 w 12634"/>
                <a:gd name="T23" fmla="*/ 2147483646 h 10020"/>
                <a:gd name="T24" fmla="*/ 2147483646 w 12634"/>
                <a:gd name="T25" fmla="*/ 2147483646 h 10020"/>
                <a:gd name="T26" fmla="*/ 2147483646 w 12634"/>
                <a:gd name="T27" fmla="*/ 2147483646 h 10020"/>
                <a:gd name="T28" fmla="*/ 2147483646 w 12634"/>
                <a:gd name="T29" fmla="*/ 2147483646 h 10020"/>
                <a:gd name="T30" fmla="*/ 2147483646 w 12634"/>
                <a:gd name="T31" fmla="*/ 9765625 h 10020"/>
                <a:gd name="T32" fmla="*/ 2147483646 w 12634"/>
                <a:gd name="T33" fmla="*/ 2147483646 h 10020"/>
                <a:gd name="T34" fmla="*/ 2147483646 w 12634"/>
                <a:gd name="T35" fmla="*/ 2147483646 h 10020"/>
                <a:gd name="T36" fmla="*/ 2147483646 w 12634"/>
                <a:gd name="T37" fmla="*/ 2147483646 h 10020"/>
                <a:gd name="T38" fmla="*/ 0 w 12634"/>
                <a:gd name="T39" fmla="*/ 2147483646 h 10020"/>
                <a:gd name="T40" fmla="*/ 0 w 12634"/>
                <a:gd name="T41" fmla="*/ 2147483646 h 10020"/>
                <a:gd name="T42" fmla="*/ 2147483646 w 12634"/>
                <a:gd name="T43" fmla="*/ 2147483646 h 10020"/>
                <a:gd name="T44" fmla="*/ 2147483646 w 12634"/>
                <a:gd name="T45" fmla="*/ 2147483646 h 10020"/>
                <a:gd name="T46" fmla="*/ 2147483646 w 12634"/>
                <a:gd name="T47" fmla="*/ 2147483646 h 10020"/>
                <a:gd name="T48" fmla="*/ 2147483646 w 12634"/>
                <a:gd name="T49" fmla="*/ 2147483646 h 10020"/>
                <a:gd name="T50" fmla="*/ 2147483646 w 12634"/>
                <a:gd name="T51" fmla="*/ 2147483646 h 10020"/>
                <a:gd name="T52" fmla="*/ 2147483646 w 12634"/>
                <a:gd name="T53" fmla="*/ 2147483646 h 10020"/>
                <a:gd name="T54" fmla="*/ 2147483646 w 12634"/>
                <a:gd name="T55" fmla="*/ 2147483646 h 10020"/>
                <a:gd name="T56" fmla="*/ 2147483646 w 12634"/>
                <a:gd name="T57" fmla="*/ 9765625 h 10020"/>
                <a:gd name="T58" fmla="*/ 2147483646 w 12634"/>
                <a:gd name="T59" fmla="*/ 9765625 h 100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lnTo>
                    <a:pt x="10586" y="851"/>
                  </a:lnTo>
                  <a:close/>
                  <a:moveTo>
                    <a:pt x="11814" y="8318"/>
                  </a:moveTo>
                  <a:lnTo>
                    <a:pt x="11814" y="8727"/>
                  </a:lnTo>
                  <a:cubicBezTo>
                    <a:pt x="11814" y="8948"/>
                    <a:pt x="11594" y="9137"/>
                    <a:pt x="11405" y="9137"/>
                  </a:cubicBezTo>
                  <a:lnTo>
                    <a:pt x="1197" y="9137"/>
                  </a:lnTo>
                  <a:cubicBezTo>
                    <a:pt x="977" y="9137"/>
                    <a:pt x="788" y="8948"/>
                    <a:pt x="788" y="8727"/>
                  </a:cubicBezTo>
                  <a:lnTo>
                    <a:pt x="788" y="8318"/>
                  </a:lnTo>
                  <a:lnTo>
                    <a:pt x="11814"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lnTo>
                    <a:pt x="2048"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31" name="Google Shape;9567;p77"/>
            <p:cNvSpPr>
              <a:spLocks/>
            </p:cNvSpPr>
            <p:nvPr/>
          </p:nvSpPr>
          <p:spPr bwMode="auto">
            <a:xfrm>
              <a:off x="-62806475" y="2062375"/>
              <a:ext cx="146525" cy="103800"/>
            </a:xfrm>
            <a:custGeom>
              <a:avLst/>
              <a:gdLst>
                <a:gd name="T0" fmla="*/ 2147483646 w 5861"/>
                <a:gd name="T1" fmla="*/ 9765625 h 4152"/>
                <a:gd name="T2" fmla="*/ 2147483646 w 5861"/>
                <a:gd name="T3" fmla="*/ 2147483646 h 4152"/>
                <a:gd name="T4" fmla="*/ 2147483646 w 5861"/>
                <a:gd name="T5" fmla="*/ 2147483646 h 4152"/>
                <a:gd name="T6" fmla="*/ 2147483646 w 5861"/>
                <a:gd name="T7" fmla="*/ 2147483646 h 4152"/>
                <a:gd name="T8" fmla="*/ 2147483646 w 5861"/>
                <a:gd name="T9" fmla="*/ 2147483646 h 4152"/>
                <a:gd name="T10" fmla="*/ 2147483646 w 5861"/>
                <a:gd name="T11" fmla="*/ 2147483646 h 4152"/>
                <a:gd name="T12" fmla="*/ 2147483646 w 5861"/>
                <a:gd name="T13" fmla="*/ 2147483646 h 4152"/>
                <a:gd name="T14" fmla="*/ 2147483646 w 5861"/>
                <a:gd name="T15" fmla="*/ 2147483646 h 4152"/>
                <a:gd name="T16" fmla="*/ 1552734375 w 5861"/>
                <a:gd name="T17" fmla="*/ 2147483646 h 4152"/>
                <a:gd name="T18" fmla="*/ 1552734375 w 5861"/>
                <a:gd name="T19" fmla="*/ 2147483646 h 4152"/>
                <a:gd name="T20" fmla="*/ 2147483646 w 5861"/>
                <a:gd name="T21" fmla="*/ 2147483646 h 4152"/>
                <a:gd name="T22" fmla="*/ 2147483646 w 5861"/>
                <a:gd name="T23" fmla="*/ 2147483646 h 4152"/>
                <a:gd name="T24" fmla="*/ 2147483646 w 5861"/>
                <a:gd name="T25" fmla="*/ 2147483646 h 4152"/>
                <a:gd name="T26" fmla="*/ 2147483646 w 5861"/>
                <a:gd name="T27" fmla="*/ 2147483646 h 4152"/>
                <a:gd name="T28" fmla="*/ 2147483646 w 5861"/>
                <a:gd name="T29" fmla="*/ 2147483646 h 4152"/>
                <a:gd name="T30" fmla="*/ 2147483646 w 5861"/>
                <a:gd name="T31" fmla="*/ 2147483646 h 4152"/>
                <a:gd name="T32" fmla="*/ 2147483646 w 5861"/>
                <a:gd name="T33" fmla="*/ 2147483646 h 4152"/>
                <a:gd name="T34" fmla="*/ 2147483646 w 5861"/>
                <a:gd name="T35" fmla="*/ 2147483646 h 4152"/>
                <a:gd name="T36" fmla="*/ 2147483646 w 5861"/>
                <a:gd name="T37" fmla="*/ 2147483646 h 4152"/>
                <a:gd name="T38" fmla="*/ 2147483646 w 5861"/>
                <a:gd name="T39" fmla="*/ 2147483646 h 4152"/>
                <a:gd name="T40" fmla="*/ 2147483646 w 5861"/>
                <a:gd name="T41" fmla="*/ 2147483646 h 4152"/>
                <a:gd name="T42" fmla="*/ 2147483646 w 5861"/>
                <a:gd name="T43" fmla="*/ 9765625 h 4152"/>
                <a:gd name="T44" fmla="*/ 2147483646 w 5861"/>
                <a:gd name="T45" fmla="*/ 9765625 h 41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lnTo>
                    <a:pt x="3782"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grpSp>
        <p:nvGrpSpPr>
          <p:cNvPr id="12308" name="Google Shape;10353;p79"/>
          <p:cNvGrpSpPr>
            <a:grpSpLocks/>
          </p:cNvGrpSpPr>
          <p:nvPr/>
        </p:nvGrpSpPr>
        <p:grpSpPr bwMode="auto">
          <a:xfrm>
            <a:off x="1184843" y="4498831"/>
            <a:ext cx="306388" cy="358775"/>
            <a:chOff x="-48237000" y="2342650"/>
            <a:chExt cx="256800" cy="300225"/>
          </a:xfrm>
        </p:grpSpPr>
        <p:sp>
          <p:nvSpPr>
            <p:cNvPr id="12327" name="Google Shape;10354;p79"/>
            <p:cNvSpPr>
              <a:spLocks/>
            </p:cNvSpPr>
            <p:nvPr/>
          </p:nvSpPr>
          <p:spPr bwMode="auto">
            <a:xfrm>
              <a:off x="-48237000" y="2342650"/>
              <a:ext cx="256800" cy="300225"/>
            </a:xfrm>
            <a:custGeom>
              <a:avLst/>
              <a:gdLst>
                <a:gd name="T0" fmla="*/ 2147483646 w 10272"/>
                <a:gd name="T1" fmla="*/ 2147483646 h 12009"/>
                <a:gd name="T2" fmla="*/ 2147483646 w 10272"/>
                <a:gd name="T3" fmla="*/ 2147483646 h 12009"/>
                <a:gd name="T4" fmla="*/ 2147483646 w 10272"/>
                <a:gd name="T5" fmla="*/ 2147483646 h 12009"/>
                <a:gd name="T6" fmla="*/ 2147483646 w 10272"/>
                <a:gd name="T7" fmla="*/ 2147483646 h 12009"/>
                <a:gd name="T8" fmla="*/ 2147483646 w 10272"/>
                <a:gd name="T9" fmla="*/ 2147483646 h 12009"/>
                <a:gd name="T10" fmla="*/ 2147483646 w 10272"/>
                <a:gd name="T11" fmla="*/ 2147483646 h 12009"/>
                <a:gd name="T12" fmla="*/ 2147483646 w 10272"/>
                <a:gd name="T13" fmla="*/ 2147483646 h 12009"/>
                <a:gd name="T14" fmla="*/ 2147483646 w 10272"/>
                <a:gd name="T15" fmla="*/ 2147483646 h 12009"/>
                <a:gd name="T16" fmla="*/ 2147483646 w 10272"/>
                <a:gd name="T17" fmla="*/ 2147483646 h 12009"/>
                <a:gd name="T18" fmla="*/ 2147483646 w 10272"/>
                <a:gd name="T19" fmla="*/ 2147483646 h 12009"/>
                <a:gd name="T20" fmla="*/ 2147483646 w 10272"/>
                <a:gd name="T21" fmla="*/ 2147483646 h 12009"/>
                <a:gd name="T22" fmla="*/ 2147483646 w 10272"/>
                <a:gd name="T23" fmla="*/ 2147483646 h 12009"/>
                <a:gd name="T24" fmla="*/ 2147483646 w 10272"/>
                <a:gd name="T25" fmla="*/ 2147483646 h 12009"/>
                <a:gd name="T26" fmla="*/ 2147483646 w 10272"/>
                <a:gd name="T27" fmla="*/ 2147483646 h 12009"/>
                <a:gd name="T28" fmla="*/ 2147483646 w 10272"/>
                <a:gd name="T29" fmla="*/ 2147483646 h 12009"/>
                <a:gd name="T30" fmla="*/ 2147483646 w 10272"/>
                <a:gd name="T31" fmla="*/ 2147483646 h 12009"/>
                <a:gd name="T32" fmla="*/ 2147483646 w 10272"/>
                <a:gd name="T33" fmla="*/ 2147483646 h 12009"/>
                <a:gd name="T34" fmla="*/ 2147483646 w 10272"/>
                <a:gd name="T35" fmla="*/ 2147483646 h 12009"/>
                <a:gd name="T36" fmla="*/ 2147483646 w 10272"/>
                <a:gd name="T37" fmla="*/ 0 h 12009"/>
                <a:gd name="T38" fmla="*/ 9765625 w 10272"/>
                <a:gd name="T39" fmla="*/ 2147483646 h 12009"/>
                <a:gd name="T40" fmla="*/ 2147483646 w 10272"/>
                <a:gd name="T41" fmla="*/ 2147483646 h 12009"/>
                <a:gd name="T42" fmla="*/ 2147483646 w 10272"/>
                <a:gd name="T43" fmla="*/ 2147483646 h 12009"/>
                <a:gd name="T44" fmla="*/ 2147483646 w 10272"/>
                <a:gd name="T45" fmla="*/ 2147483646 h 12009"/>
                <a:gd name="T46" fmla="*/ 2147483646 w 10272"/>
                <a:gd name="T47" fmla="*/ 2147483646 h 12009"/>
                <a:gd name="T48" fmla="*/ 2147483646 w 10272"/>
                <a:gd name="T49" fmla="*/ 2147483646 h 12009"/>
                <a:gd name="T50" fmla="*/ 2147483646 w 10272"/>
                <a:gd name="T51" fmla="*/ 2147483646 h 12009"/>
                <a:gd name="T52" fmla="*/ 2147483646 w 10272"/>
                <a:gd name="T53" fmla="*/ 2147483646 h 12009"/>
                <a:gd name="T54" fmla="*/ 2147483646 w 10272"/>
                <a:gd name="T55" fmla="*/ 2147483646 h 12009"/>
                <a:gd name="T56" fmla="*/ 2147483646 w 10272"/>
                <a:gd name="T57" fmla="*/ 2147483646 h 12009"/>
                <a:gd name="T58" fmla="*/ 2147483646 w 10272"/>
                <a:gd name="T59" fmla="*/ 2147483646 h 12009"/>
                <a:gd name="T60" fmla="*/ 2147483646 w 10272"/>
                <a:gd name="T61" fmla="*/ 2147483646 h 12009"/>
                <a:gd name="T62" fmla="*/ 2147483646 w 10272"/>
                <a:gd name="T63" fmla="*/ 2147483646 h 12009"/>
                <a:gd name="T64" fmla="*/ 2147483646 w 10272"/>
                <a:gd name="T65" fmla="*/ 2147483646 h 12009"/>
                <a:gd name="T66" fmla="*/ 2147483646 w 10272"/>
                <a:gd name="T67" fmla="*/ 976562500 h 12009"/>
                <a:gd name="T68" fmla="*/ 2147483646 w 10272"/>
                <a:gd name="T69" fmla="*/ 0 h 120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8" name="Google Shape;10355;p79"/>
            <p:cNvSpPr>
              <a:spLocks/>
            </p:cNvSpPr>
            <p:nvPr/>
          </p:nvSpPr>
          <p:spPr bwMode="auto">
            <a:xfrm>
              <a:off x="-48195250" y="2377425"/>
              <a:ext cx="144150" cy="140225"/>
            </a:xfrm>
            <a:custGeom>
              <a:avLst/>
              <a:gdLst>
                <a:gd name="T0" fmla="*/ 2147483646 w 5766"/>
                <a:gd name="T1" fmla="*/ 2147483646 h 5609"/>
                <a:gd name="T2" fmla="*/ 2147483646 w 5766"/>
                <a:gd name="T3" fmla="*/ 2147483646 h 5609"/>
                <a:gd name="T4" fmla="*/ 2147483646 w 5766"/>
                <a:gd name="T5" fmla="*/ 2147483646 h 5609"/>
                <a:gd name="T6" fmla="*/ 2147483646 w 5766"/>
                <a:gd name="T7" fmla="*/ 2147483646 h 5609"/>
                <a:gd name="T8" fmla="*/ 2147483646 w 5766"/>
                <a:gd name="T9" fmla="*/ 2147483646 h 5609"/>
                <a:gd name="T10" fmla="*/ 2147483646 w 5766"/>
                <a:gd name="T11" fmla="*/ 2147483646 h 5609"/>
                <a:gd name="T12" fmla="*/ 2147483646 w 5766"/>
                <a:gd name="T13" fmla="*/ 2147483646 h 5609"/>
                <a:gd name="T14" fmla="*/ 2147483646 w 5766"/>
                <a:gd name="T15" fmla="*/ 2147483646 h 5609"/>
                <a:gd name="T16" fmla="*/ 2147483646 w 5766"/>
                <a:gd name="T17" fmla="*/ 2147483646 h 5609"/>
                <a:gd name="T18" fmla="*/ 2147483646 w 5766"/>
                <a:gd name="T19" fmla="*/ 2147483646 h 5609"/>
                <a:gd name="T20" fmla="*/ 2147483646 w 5766"/>
                <a:gd name="T21" fmla="*/ 2147483646 h 5609"/>
                <a:gd name="T22" fmla="*/ 2147483646 w 5766"/>
                <a:gd name="T23" fmla="*/ 2147483646 h 5609"/>
                <a:gd name="T24" fmla="*/ 2147483646 w 5766"/>
                <a:gd name="T25" fmla="*/ 2147483646 h 5609"/>
                <a:gd name="T26" fmla="*/ 2147483646 w 5766"/>
                <a:gd name="T27" fmla="*/ 2147483646 h 5609"/>
                <a:gd name="T28" fmla="*/ 2147483646 w 5766"/>
                <a:gd name="T29" fmla="*/ 2147483646 h 5609"/>
                <a:gd name="T30" fmla="*/ 2147483646 w 5766"/>
                <a:gd name="T31" fmla="*/ 2147483646 h 5609"/>
                <a:gd name="T32" fmla="*/ 2147483646 w 5766"/>
                <a:gd name="T33" fmla="*/ 2147483646 h 5609"/>
                <a:gd name="T34" fmla="*/ 2147483646 w 5766"/>
                <a:gd name="T35" fmla="*/ 2147483646 h 5609"/>
                <a:gd name="T36" fmla="*/ 2147483646 w 5766"/>
                <a:gd name="T37" fmla="*/ 2147483646 h 5609"/>
                <a:gd name="T38" fmla="*/ 2147483646 w 5766"/>
                <a:gd name="T39" fmla="*/ 2147483646 h 5609"/>
                <a:gd name="T40" fmla="*/ 2147483646 w 5766"/>
                <a:gd name="T41" fmla="*/ 9765625 h 5609"/>
                <a:gd name="T42" fmla="*/ 2147483646 w 5766"/>
                <a:gd name="T43" fmla="*/ 2147483646 h 5609"/>
                <a:gd name="T44" fmla="*/ 2147483646 w 5766"/>
                <a:gd name="T45" fmla="*/ 2147483646 h 5609"/>
                <a:gd name="T46" fmla="*/ 2147483646 w 5766"/>
                <a:gd name="T47" fmla="*/ 2147483646 h 5609"/>
                <a:gd name="T48" fmla="*/ 2147483646 w 5766"/>
                <a:gd name="T49" fmla="*/ 2147483646 h 5609"/>
                <a:gd name="T50" fmla="*/ 2147483646 w 5766"/>
                <a:gd name="T51" fmla="*/ 2147483646 h 5609"/>
                <a:gd name="T52" fmla="*/ 1230468750 w 5766"/>
                <a:gd name="T53" fmla="*/ 2147483646 h 5609"/>
                <a:gd name="T54" fmla="*/ 2147483646 w 5766"/>
                <a:gd name="T55" fmla="*/ 2147483646 h 5609"/>
                <a:gd name="T56" fmla="*/ 2147483646 w 5766"/>
                <a:gd name="T57" fmla="*/ 2147483646 h 5609"/>
                <a:gd name="T58" fmla="*/ 2147483646 w 5766"/>
                <a:gd name="T59" fmla="*/ 2147483646 h 5609"/>
                <a:gd name="T60" fmla="*/ 2147483646 w 5766"/>
                <a:gd name="T61" fmla="*/ 2147483646 h 5609"/>
                <a:gd name="T62" fmla="*/ 2147483646 w 5766"/>
                <a:gd name="T63" fmla="*/ 2147483646 h 5609"/>
                <a:gd name="T64" fmla="*/ 2147483646 w 5766"/>
                <a:gd name="T65" fmla="*/ 2147483646 h 5609"/>
                <a:gd name="T66" fmla="*/ 2147483646 w 5766"/>
                <a:gd name="T67" fmla="*/ 2147483646 h 5609"/>
                <a:gd name="T68" fmla="*/ 2147483646 w 5766"/>
                <a:gd name="T69" fmla="*/ 2147483646 h 5609"/>
                <a:gd name="T70" fmla="*/ 2147483646 w 5766"/>
                <a:gd name="T71" fmla="*/ 2147483646 h 5609"/>
                <a:gd name="T72" fmla="*/ 2147483646 w 5766"/>
                <a:gd name="T73" fmla="*/ 2147483646 h 5609"/>
                <a:gd name="T74" fmla="*/ 2147483646 w 5766"/>
                <a:gd name="T75" fmla="*/ 2147483646 h 5609"/>
                <a:gd name="T76" fmla="*/ 2147483646 w 5766"/>
                <a:gd name="T77" fmla="*/ 2147483646 h 5609"/>
                <a:gd name="T78" fmla="*/ 2147483646 w 5766"/>
                <a:gd name="T79" fmla="*/ 2147483646 h 5609"/>
                <a:gd name="T80" fmla="*/ 2147483646 w 5766"/>
                <a:gd name="T81" fmla="*/ 9765625 h 56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lnTo>
                    <a:pt x="3214"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lnTo>
                    <a:pt x="2174" y="1"/>
                  </a:ln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9" name="Google Shape;10356;p79"/>
            <p:cNvSpPr>
              <a:spLocks/>
            </p:cNvSpPr>
            <p:nvPr/>
          </p:nvSpPr>
          <p:spPr bwMode="auto">
            <a:xfrm>
              <a:off x="-48150350" y="2422325"/>
              <a:ext cx="52775" cy="52800"/>
            </a:xfrm>
            <a:custGeom>
              <a:avLst/>
              <a:gdLst>
                <a:gd name="T0" fmla="*/ 2147483646 w 2111"/>
                <a:gd name="T1" fmla="*/ 2147483646 h 2112"/>
                <a:gd name="T2" fmla="*/ 2147483646 w 2111"/>
                <a:gd name="T3" fmla="*/ 2147483646 h 2112"/>
                <a:gd name="T4" fmla="*/ 2147483646 w 2111"/>
                <a:gd name="T5" fmla="*/ 2147483646 h 2112"/>
                <a:gd name="T6" fmla="*/ 2147483646 w 2111"/>
                <a:gd name="T7" fmla="*/ 2147483646 h 2112"/>
                <a:gd name="T8" fmla="*/ 2147483646 w 2111"/>
                <a:gd name="T9" fmla="*/ 2147483646 h 2112"/>
                <a:gd name="T10" fmla="*/ 2147483646 w 2111"/>
                <a:gd name="T11" fmla="*/ 9765625 h 2112"/>
                <a:gd name="T12" fmla="*/ 0 w 2111"/>
                <a:gd name="T13" fmla="*/ 2147483646 h 2112"/>
                <a:gd name="T14" fmla="*/ 2147483646 w 2111"/>
                <a:gd name="T15" fmla="*/ 2147483646 h 2112"/>
                <a:gd name="T16" fmla="*/ 2147483646 w 2111"/>
                <a:gd name="T17" fmla="*/ 2147483646 h 2112"/>
                <a:gd name="T18" fmla="*/ 2147483646 w 2111"/>
                <a:gd name="T19" fmla="*/ 9765625 h 2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grpSp>
        <p:nvGrpSpPr>
          <p:cNvPr id="12309" name="Google Shape;9558;p77"/>
          <p:cNvGrpSpPr>
            <a:grpSpLocks/>
          </p:cNvGrpSpPr>
          <p:nvPr/>
        </p:nvGrpSpPr>
        <p:grpSpPr bwMode="auto">
          <a:xfrm>
            <a:off x="8617685" y="4485481"/>
            <a:ext cx="368300" cy="363537"/>
            <a:chOff x="-64773166" y="1909348"/>
            <a:chExt cx="319000" cy="314400"/>
          </a:xfrm>
        </p:grpSpPr>
        <p:sp>
          <p:nvSpPr>
            <p:cNvPr id="12325" name="Google Shape;9559;p77"/>
            <p:cNvSpPr>
              <a:spLocks/>
            </p:cNvSpPr>
            <p:nvPr/>
          </p:nvSpPr>
          <p:spPr bwMode="auto">
            <a:xfrm>
              <a:off x="-64773166" y="1909348"/>
              <a:ext cx="319000" cy="314400"/>
            </a:xfrm>
            <a:custGeom>
              <a:avLst/>
              <a:gdLst>
                <a:gd name="T0" fmla="*/ 2147483646 w 12760"/>
                <a:gd name="T1" fmla="*/ 2147483646 h 12576"/>
                <a:gd name="T2" fmla="*/ 2147483646 w 12760"/>
                <a:gd name="T3" fmla="*/ 2147483646 h 12576"/>
                <a:gd name="T4" fmla="*/ 2147483646 w 12760"/>
                <a:gd name="T5" fmla="*/ 2147483646 h 12576"/>
                <a:gd name="T6" fmla="*/ 2147483646 w 12760"/>
                <a:gd name="T7" fmla="*/ 2147483646 h 12576"/>
                <a:gd name="T8" fmla="*/ 2147483646 w 12760"/>
                <a:gd name="T9" fmla="*/ 2147483646 h 12576"/>
                <a:gd name="T10" fmla="*/ 2147483646 w 12760"/>
                <a:gd name="T11" fmla="*/ 2147483646 h 12576"/>
                <a:gd name="T12" fmla="*/ 2147483646 w 12760"/>
                <a:gd name="T13" fmla="*/ 2147483646 h 12576"/>
                <a:gd name="T14" fmla="*/ 2147483646 w 12760"/>
                <a:gd name="T15" fmla="*/ 2147483646 h 12576"/>
                <a:gd name="T16" fmla="*/ 2147483646 w 12760"/>
                <a:gd name="T17" fmla="*/ 2147483646 h 12576"/>
                <a:gd name="T18" fmla="*/ 2147483646 w 12760"/>
                <a:gd name="T19" fmla="*/ 2147483646 h 12576"/>
                <a:gd name="T20" fmla="*/ 2147483646 w 12760"/>
                <a:gd name="T21" fmla="*/ 2147483646 h 12576"/>
                <a:gd name="T22" fmla="*/ 2147483646 w 12760"/>
                <a:gd name="T23" fmla="*/ 2147483646 h 12576"/>
                <a:gd name="T24" fmla="*/ 2147483646 w 12760"/>
                <a:gd name="T25" fmla="*/ 2147483646 h 12576"/>
                <a:gd name="T26" fmla="*/ 2147483646 w 12760"/>
                <a:gd name="T27" fmla="*/ 2147483646 h 12576"/>
                <a:gd name="T28" fmla="*/ 2147483646 w 12760"/>
                <a:gd name="T29" fmla="*/ 2147483646 h 12576"/>
                <a:gd name="T30" fmla="*/ 2147483646 w 12760"/>
                <a:gd name="T31" fmla="*/ 2147483646 h 12576"/>
                <a:gd name="T32" fmla="*/ 2147483646 w 12760"/>
                <a:gd name="T33" fmla="*/ 2147483646 h 12576"/>
                <a:gd name="T34" fmla="*/ 2147483646 w 12760"/>
                <a:gd name="T35" fmla="*/ 58593750 h 12576"/>
                <a:gd name="T36" fmla="*/ 2147483646 w 12760"/>
                <a:gd name="T37" fmla="*/ 2147483646 h 12576"/>
                <a:gd name="T38" fmla="*/ 2147483646 w 12760"/>
                <a:gd name="T39" fmla="*/ 2147483646 h 12576"/>
                <a:gd name="T40" fmla="*/ 1542968750 w 12760"/>
                <a:gd name="T41" fmla="*/ 2147483646 h 12576"/>
                <a:gd name="T42" fmla="*/ 2147483646 w 12760"/>
                <a:gd name="T43" fmla="*/ 2147483646 h 12576"/>
                <a:gd name="T44" fmla="*/ 2147483646 w 12760"/>
                <a:gd name="T45" fmla="*/ 2147483646 h 12576"/>
                <a:gd name="T46" fmla="*/ 2147483646 w 12760"/>
                <a:gd name="T47" fmla="*/ 2147483646 h 12576"/>
                <a:gd name="T48" fmla="*/ 2147483646 w 12760"/>
                <a:gd name="T49" fmla="*/ 2147483646 h 12576"/>
                <a:gd name="T50" fmla="*/ 2147483646 w 12760"/>
                <a:gd name="T51" fmla="*/ 2147483646 h 12576"/>
                <a:gd name="T52" fmla="*/ 2147483646 w 12760"/>
                <a:gd name="T53" fmla="*/ 2147483646 h 12576"/>
                <a:gd name="T54" fmla="*/ 2147483646 w 12760"/>
                <a:gd name="T55" fmla="*/ 2147483646 h 12576"/>
                <a:gd name="T56" fmla="*/ 2147483646 w 12760"/>
                <a:gd name="T57" fmla="*/ 2147483646 h 12576"/>
                <a:gd name="T58" fmla="*/ 2147483646 w 12760"/>
                <a:gd name="T59" fmla="*/ 2147483646 h 12576"/>
                <a:gd name="T60" fmla="*/ 2147483646 w 12760"/>
                <a:gd name="T61" fmla="*/ 2147483646 h 12576"/>
                <a:gd name="T62" fmla="*/ 2147483646 w 12760"/>
                <a:gd name="T63" fmla="*/ 2147483646 h 12576"/>
                <a:gd name="T64" fmla="*/ 2147483646 w 12760"/>
                <a:gd name="T65" fmla="*/ 2147483646 h 12576"/>
                <a:gd name="T66" fmla="*/ 2147483646 w 12760"/>
                <a:gd name="T67" fmla="*/ 2147483646 h 12576"/>
                <a:gd name="T68" fmla="*/ 2147483646 w 12760"/>
                <a:gd name="T69" fmla="*/ 2147483646 h 12576"/>
                <a:gd name="T70" fmla="*/ 2147483646 w 12760"/>
                <a:gd name="T71" fmla="*/ 2147483646 h 12576"/>
                <a:gd name="T72" fmla="*/ 2147483646 w 12760"/>
                <a:gd name="T73" fmla="*/ 9765625 h 12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6" name="Google Shape;9560;p77"/>
            <p:cNvSpPr>
              <a:spLocks/>
            </p:cNvSpPr>
            <p:nvPr/>
          </p:nvSpPr>
          <p:spPr bwMode="auto">
            <a:xfrm>
              <a:off x="-64636900" y="2010600"/>
              <a:ext cx="89800" cy="82525"/>
            </a:xfrm>
            <a:custGeom>
              <a:avLst/>
              <a:gdLst>
                <a:gd name="T0" fmla="*/ 2147483646 w 3592"/>
                <a:gd name="T1" fmla="*/ 2147483646 h 3301"/>
                <a:gd name="T2" fmla="*/ 2147483646 w 3592"/>
                <a:gd name="T3" fmla="*/ 2147483646 h 3301"/>
                <a:gd name="T4" fmla="*/ 2147483646 w 3592"/>
                <a:gd name="T5" fmla="*/ 2147483646 h 3301"/>
                <a:gd name="T6" fmla="*/ 2147483646 w 3592"/>
                <a:gd name="T7" fmla="*/ 2147483646 h 3301"/>
                <a:gd name="T8" fmla="*/ 2147483646 w 3592"/>
                <a:gd name="T9" fmla="*/ 2147483646 h 3301"/>
                <a:gd name="T10" fmla="*/ 2147483646 w 3592"/>
                <a:gd name="T11" fmla="*/ 2147483646 h 3301"/>
                <a:gd name="T12" fmla="*/ 2147483646 w 3592"/>
                <a:gd name="T13" fmla="*/ 2147483646 h 3301"/>
                <a:gd name="T14" fmla="*/ 2147483646 w 3592"/>
                <a:gd name="T15" fmla="*/ 0 h 3301"/>
                <a:gd name="T16" fmla="*/ 2147483646 w 3592"/>
                <a:gd name="T17" fmla="*/ 2147483646 h 3301"/>
                <a:gd name="T18" fmla="*/ 2147483646 w 3592"/>
                <a:gd name="T19" fmla="*/ 2147483646 h 3301"/>
                <a:gd name="T20" fmla="*/ 2147483646 w 3592"/>
                <a:gd name="T21" fmla="*/ 2147483646 h 3301"/>
                <a:gd name="T22" fmla="*/ 2147483646 w 3592"/>
                <a:gd name="T23" fmla="*/ 2147483646 h 3301"/>
                <a:gd name="T24" fmla="*/ 2147483646 w 3592"/>
                <a:gd name="T25" fmla="*/ 2147483646 h 3301"/>
                <a:gd name="T26" fmla="*/ 2147483646 w 3592"/>
                <a:gd name="T27" fmla="*/ 0 h 33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sp>
        <p:nvSpPr>
          <p:cNvPr id="12310" name="Google Shape;350;p42"/>
          <p:cNvSpPr txBox="1">
            <a:spLocks noChangeArrowheads="1"/>
          </p:cNvSpPr>
          <p:nvPr/>
        </p:nvSpPr>
        <p:spPr bwMode="auto">
          <a:xfrm>
            <a:off x="6954838" y="3524250"/>
            <a:ext cx="21653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Font typeface="Arial" panose="020B0604020202020204" pitchFamily="34" charset="0"/>
              <a:buNone/>
            </a:pPr>
            <a:r>
              <a:rPr lang="en-US" altLang="en-US" sz="1400" dirty="0" err="1">
                <a:solidFill>
                  <a:srgbClr val="000000"/>
                </a:solidFill>
                <a:latin typeface="Meiryo UI" panose="020B0604030504040204" pitchFamily="50" charset="-128"/>
                <a:ea typeface="Meiryo UI" panose="020B0604030504040204" pitchFamily="50" charset="-128"/>
              </a:rPr>
              <a:t>アグリテック</a:t>
            </a:r>
            <a:r>
              <a:rPr lang="en-US" altLang="en-US" sz="1400" dirty="0" err="1" smtClean="0">
                <a:solidFill>
                  <a:srgbClr val="000000"/>
                </a:solidFill>
                <a:latin typeface="Meiryo UI" panose="020B0604030504040204" pitchFamily="50" charset="-128"/>
                <a:ea typeface="Meiryo UI" panose="020B0604030504040204" pitchFamily="50" charset="-128"/>
              </a:rPr>
              <a:t>＆フードテック</a:t>
            </a:r>
            <a:endParaRPr lang="en-US" altLang="en-US" sz="1400" dirty="0">
              <a:solidFill>
                <a:srgbClr val="000000"/>
              </a:solidFill>
              <a:latin typeface="Meiryo UI" panose="020B0604030504040204" pitchFamily="50" charset="-128"/>
              <a:ea typeface="Meiryo UI" panose="020B0604030504040204" pitchFamily="50" charset="-128"/>
            </a:endParaRPr>
          </a:p>
        </p:txBody>
      </p:sp>
      <p:cxnSp>
        <p:nvCxnSpPr>
          <p:cNvPr id="12311" name="Google Shape;354;p42"/>
          <p:cNvCxnSpPr>
            <a:cxnSpLocks noChangeShapeType="1"/>
          </p:cNvCxnSpPr>
          <p:nvPr/>
        </p:nvCxnSpPr>
        <p:spPr bwMode="auto">
          <a:xfrm rot="10800000" flipH="1">
            <a:off x="6188075" y="3705225"/>
            <a:ext cx="728663" cy="3175"/>
          </a:xfrm>
          <a:prstGeom prst="straightConnector1">
            <a:avLst/>
          </a:prstGeom>
          <a:noFill/>
          <a:ln w="19050">
            <a:solidFill>
              <a:schemeClr val="accent1"/>
            </a:solidFill>
            <a:round/>
            <a:headEnd/>
            <a:tailEnd type="oval" w="med" len="med"/>
          </a:ln>
          <a:extLst>
            <a:ext uri="{909E8E84-426E-40DD-AFC4-6F175D3DCCD1}">
              <a14:hiddenFill xmlns:a14="http://schemas.microsoft.com/office/drawing/2010/main">
                <a:noFill/>
              </a14:hiddenFill>
            </a:ext>
          </a:extLst>
        </p:spPr>
      </p:cxnSp>
      <p:sp>
        <p:nvSpPr>
          <p:cNvPr id="12312" name="Google Shape;347;p42"/>
          <p:cNvSpPr txBox="1">
            <a:spLocks noChangeArrowheads="1"/>
          </p:cNvSpPr>
          <p:nvPr/>
        </p:nvSpPr>
        <p:spPr bwMode="auto">
          <a:xfrm>
            <a:off x="732879" y="3689738"/>
            <a:ext cx="216693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eaLnBrk="1" hangingPunct="1">
              <a:spcBef>
                <a:spcPct val="0"/>
              </a:spcBef>
              <a:spcAft>
                <a:spcPts val="1600"/>
              </a:spcAft>
              <a:buFont typeface="Arial" panose="020B0604020202020204" pitchFamily="34" charset="0"/>
              <a:buNone/>
            </a:pPr>
            <a:r>
              <a:rPr lang="en-US" altLang="en-US" sz="1400" dirty="0" err="1">
                <a:solidFill>
                  <a:srgbClr val="000000"/>
                </a:solidFill>
                <a:latin typeface="Meiryo UI" panose="020B0604030504040204" pitchFamily="50" charset="-128"/>
                <a:ea typeface="Meiryo UI" panose="020B0604030504040204" pitchFamily="50" charset="-128"/>
              </a:rPr>
              <a:t>フィンテック＆インシュアテック</a:t>
            </a:r>
            <a:endParaRPr lang="en-US" altLang="en-US" sz="1400" dirty="0">
              <a:solidFill>
                <a:srgbClr val="000000"/>
              </a:solidFill>
              <a:latin typeface="Meiryo UI" panose="020B0604030504040204" pitchFamily="50" charset="-128"/>
              <a:ea typeface="Meiryo UI" panose="020B0604030504040204" pitchFamily="50" charset="-128"/>
            </a:endParaRPr>
          </a:p>
        </p:txBody>
      </p:sp>
      <p:cxnSp>
        <p:nvCxnSpPr>
          <p:cNvPr id="12313" name="Google Shape;351;p42"/>
          <p:cNvCxnSpPr>
            <a:cxnSpLocks noChangeShapeType="1"/>
            <a:endCxn id="12312" idx="3"/>
          </p:cNvCxnSpPr>
          <p:nvPr/>
        </p:nvCxnSpPr>
        <p:spPr bwMode="auto">
          <a:xfrm rot="10800000">
            <a:off x="2899816" y="3892938"/>
            <a:ext cx="720725" cy="3175"/>
          </a:xfrm>
          <a:prstGeom prst="straightConnector1">
            <a:avLst/>
          </a:prstGeom>
          <a:noFill/>
          <a:ln w="19050">
            <a:solidFill>
              <a:schemeClr val="accent1"/>
            </a:solidFill>
            <a:round/>
            <a:headEnd/>
            <a:tailEnd type="oval" w="med" len="med"/>
          </a:ln>
          <a:extLst>
            <a:ext uri="{909E8E84-426E-40DD-AFC4-6F175D3DCCD1}">
              <a14:hiddenFill xmlns:a14="http://schemas.microsoft.com/office/drawing/2010/main">
                <a:noFill/>
              </a14:hiddenFill>
            </a:ext>
          </a:extLst>
        </p:spPr>
      </p:cxnSp>
      <p:grpSp>
        <p:nvGrpSpPr>
          <p:cNvPr id="12314" name="Google Shape;9351;p76"/>
          <p:cNvGrpSpPr>
            <a:grpSpLocks/>
          </p:cNvGrpSpPr>
          <p:nvPr/>
        </p:nvGrpSpPr>
        <p:grpSpPr bwMode="auto">
          <a:xfrm>
            <a:off x="8286614" y="3816350"/>
            <a:ext cx="325437" cy="350837"/>
            <a:chOff x="-28461325" y="2701925"/>
            <a:chExt cx="272525" cy="293825"/>
          </a:xfrm>
        </p:grpSpPr>
        <p:sp>
          <p:nvSpPr>
            <p:cNvPr id="12322" name="Google Shape;9352;p76"/>
            <p:cNvSpPr>
              <a:spLocks/>
            </p:cNvSpPr>
            <p:nvPr/>
          </p:nvSpPr>
          <p:spPr bwMode="auto">
            <a:xfrm>
              <a:off x="-28427475" y="2789200"/>
              <a:ext cx="54375" cy="80525"/>
            </a:xfrm>
            <a:custGeom>
              <a:avLst/>
              <a:gdLst>
                <a:gd name="T0" fmla="*/ 705078125 w 2175"/>
                <a:gd name="T1" fmla="*/ 390625 h 3221"/>
                <a:gd name="T2" fmla="*/ 677343750 w 2175"/>
                <a:gd name="T3" fmla="*/ 2734375 h 3221"/>
                <a:gd name="T4" fmla="*/ 49609375 w 2175"/>
                <a:gd name="T5" fmla="*/ 642578125 h 3221"/>
                <a:gd name="T6" fmla="*/ 135937500 w 2175"/>
                <a:gd name="T7" fmla="*/ 1196484375 h 3221"/>
                <a:gd name="T8" fmla="*/ 258984375 w 2175"/>
                <a:gd name="T9" fmla="*/ 1257812500 h 3221"/>
                <a:gd name="T10" fmla="*/ 320312500 w 2175"/>
                <a:gd name="T11" fmla="*/ 1245703125 h 3221"/>
                <a:gd name="T12" fmla="*/ 369531250 w 2175"/>
                <a:gd name="T13" fmla="*/ 1060937500 h 3221"/>
                <a:gd name="T14" fmla="*/ 308203125 w 2175"/>
                <a:gd name="T15" fmla="*/ 679687500 h 3221"/>
                <a:gd name="T16" fmla="*/ 726562500 w 2175"/>
                <a:gd name="T17" fmla="*/ 248828125 h 3221"/>
                <a:gd name="T18" fmla="*/ 825000000 w 2175"/>
                <a:gd name="T19" fmla="*/ 88671875 h 3221"/>
                <a:gd name="T20" fmla="*/ 705078125 w 2175"/>
                <a:gd name="T21" fmla="*/ 390625 h 3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5" h="3221" extrusionOk="0">
                  <a:moveTo>
                    <a:pt x="1805" y="1"/>
                  </a:moveTo>
                  <a:cubicBezTo>
                    <a:pt x="1782" y="1"/>
                    <a:pt x="1758" y="3"/>
                    <a:pt x="1734" y="7"/>
                  </a:cubicBezTo>
                  <a:cubicBezTo>
                    <a:pt x="946" y="164"/>
                    <a:pt x="285" y="826"/>
                    <a:pt x="127" y="1645"/>
                  </a:cubicBezTo>
                  <a:cubicBezTo>
                    <a:pt x="1" y="2275"/>
                    <a:pt x="190" y="2811"/>
                    <a:pt x="348" y="3063"/>
                  </a:cubicBezTo>
                  <a:cubicBezTo>
                    <a:pt x="442" y="3189"/>
                    <a:pt x="537" y="3220"/>
                    <a:pt x="663" y="3220"/>
                  </a:cubicBezTo>
                  <a:cubicBezTo>
                    <a:pt x="694" y="3220"/>
                    <a:pt x="789" y="3220"/>
                    <a:pt x="820" y="3189"/>
                  </a:cubicBezTo>
                  <a:cubicBezTo>
                    <a:pt x="978" y="3126"/>
                    <a:pt x="1072" y="2874"/>
                    <a:pt x="946" y="2716"/>
                  </a:cubicBezTo>
                  <a:cubicBezTo>
                    <a:pt x="820" y="2527"/>
                    <a:pt x="726" y="2181"/>
                    <a:pt x="789" y="1740"/>
                  </a:cubicBezTo>
                  <a:cubicBezTo>
                    <a:pt x="883" y="1173"/>
                    <a:pt x="1356" y="763"/>
                    <a:pt x="1860" y="637"/>
                  </a:cubicBezTo>
                  <a:cubicBezTo>
                    <a:pt x="2049" y="605"/>
                    <a:pt x="2175" y="448"/>
                    <a:pt x="2112" y="227"/>
                  </a:cubicBezTo>
                  <a:cubicBezTo>
                    <a:pt x="2084" y="90"/>
                    <a:pt x="1961" y="1"/>
                    <a:pt x="1805"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3" name="Google Shape;9353;p76"/>
            <p:cNvSpPr>
              <a:spLocks/>
            </p:cNvSpPr>
            <p:nvPr/>
          </p:nvSpPr>
          <p:spPr bwMode="auto">
            <a:xfrm>
              <a:off x="-28362875" y="2824025"/>
              <a:ext cx="124475" cy="103200"/>
            </a:xfrm>
            <a:custGeom>
              <a:avLst/>
              <a:gdLst>
                <a:gd name="T0" fmla="*/ 1341406250 w 4979"/>
                <a:gd name="T1" fmla="*/ 270703125 h 4128"/>
                <a:gd name="T2" fmla="*/ 1624609375 w 4979"/>
                <a:gd name="T3" fmla="*/ 553906250 h 4128"/>
                <a:gd name="T4" fmla="*/ 1070703125 w 4979"/>
                <a:gd name="T5" fmla="*/ 1193750000 h 4128"/>
                <a:gd name="T6" fmla="*/ 947656250 w 4979"/>
                <a:gd name="T7" fmla="*/ 1304687500 h 4128"/>
                <a:gd name="T8" fmla="*/ 824609375 w 4979"/>
                <a:gd name="T9" fmla="*/ 1193750000 h 4128"/>
                <a:gd name="T10" fmla="*/ 271093750 w 4979"/>
                <a:gd name="T11" fmla="*/ 553906250 h 4128"/>
                <a:gd name="T12" fmla="*/ 541796875 w 4979"/>
                <a:gd name="T13" fmla="*/ 270703125 h 4128"/>
                <a:gd name="T14" fmla="*/ 824609375 w 4979"/>
                <a:gd name="T15" fmla="*/ 504687500 h 4128"/>
                <a:gd name="T16" fmla="*/ 947656250 w 4979"/>
                <a:gd name="T17" fmla="*/ 590625000 h 4128"/>
                <a:gd name="T18" fmla="*/ 1070703125 w 4979"/>
                <a:gd name="T19" fmla="*/ 504687500 h 4128"/>
                <a:gd name="T20" fmla="*/ 1341406250 w 4979"/>
                <a:gd name="T21" fmla="*/ 270703125 h 4128"/>
                <a:gd name="T22" fmla="*/ 541796875 w 4979"/>
                <a:gd name="T23" fmla="*/ 0 h 4128"/>
                <a:gd name="T24" fmla="*/ 0 w 4979"/>
                <a:gd name="T25" fmla="*/ 553906250 h 4128"/>
                <a:gd name="T26" fmla="*/ 664843750 w 4979"/>
                <a:gd name="T27" fmla="*/ 1415234375 h 4128"/>
                <a:gd name="T28" fmla="*/ 886328125 w 4979"/>
                <a:gd name="T29" fmla="*/ 1575390625 h 4128"/>
                <a:gd name="T30" fmla="*/ 972265625 w 4979"/>
                <a:gd name="T31" fmla="*/ 1612109375 h 4128"/>
                <a:gd name="T32" fmla="*/ 1070703125 w 4979"/>
                <a:gd name="T33" fmla="*/ 1575390625 h 4128"/>
                <a:gd name="T34" fmla="*/ 1280078125 w 4979"/>
                <a:gd name="T35" fmla="*/ 1415234375 h 4128"/>
                <a:gd name="T36" fmla="*/ 1944531250 w 4979"/>
                <a:gd name="T37" fmla="*/ 553906250 h 4128"/>
                <a:gd name="T38" fmla="*/ 1341406250 w 4979"/>
                <a:gd name="T39" fmla="*/ 0 h 4128"/>
                <a:gd name="T40" fmla="*/ 947656250 w 4979"/>
                <a:gd name="T41" fmla="*/ 196875000 h 4128"/>
                <a:gd name="T42" fmla="*/ 541796875 w 4979"/>
                <a:gd name="T43" fmla="*/ 0 h 4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79" h="4128" extrusionOk="0">
                  <a:moveTo>
                    <a:pt x="3434" y="693"/>
                  </a:moveTo>
                  <a:cubicBezTo>
                    <a:pt x="3844" y="693"/>
                    <a:pt x="4159" y="1008"/>
                    <a:pt x="4159" y="1418"/>
                  </a:cubicBezTo>
                  <a:cubicBezTo>
                    <a:pt x="4159" y="1922"/>
                    <a:pt x="3592" y="2394"/>
                    <a:pt x="2741" y="3056"/>
                  </a:cubicBezTo>
                  <a:cubicBezTo>
                    <a:pt x="2615" y="3151"/>
                    <a:pt x="2521" y="3214"/>
                    <a:pt x="2426" y="3340"/>
                  </a:cubicBezTo>
                  <a:cubicBezTo>
                    <a:pt x="2300" y="3245"/>
                    <a:pt x="2174" y="3182"/>
                    <a:pt x="2111" y="3056"/>
                  </a:cubicBezTo>
                  <a:cubicBezTo>
                    <a:pt x="1229" y="2394"/>
                    <a:pt x="694" y="1922"/>
                    <a:pt x="694" y="1418"/>
                  </a:cubicBezTo>
                  <a:cubicBezTo>
                    <a:pt x="694" y="977"/>
                    <a:pt x="1009" y="693"/>
                    <a:pt x="1387" y="693"/>
                  </a:cubicBezTo>
                  <a:cubicBezTo>
                    <a:pt x="1891" y="693"/>
                    <a:pt x="2111" y="1260"/>
                    <a:pt x="2111" y="1292"/>
                  </a:cubicBezTo>
                  <a:cubicBezTo>
                    <a:pt x="2143" y="1449"/>
                    <a:pt x="2269" y="1512"/>
                    <a:pt x="2426" y="1512"/>
                  </a:cubicBezTo>
                  <a:cubicBezTo>
                    <a:pt x="2584" y="1512"/>
                    <a:pt x="2678" y="1418"/>
                    <a:pt x="2741" y="1292"/>
                  </a:cubicBezTo>
                  <a:cubicBezTo>
                    <a:pt x="2741" y="1260"/>
                    <a:pt x="2930" y="693"/>
                    <a:pt x="3434" y="693"/>
                  </a:cubicBezTo>
                  <a:close/>
                  <a:moveTo>
                    <a:pt x="1387" y="0"/>
                  </a:moveTo>
                  <a:cubicBezTo>
                    <a:pt x="599" y="0"/>
                    <a:pt x="0" y="630"/>
                    <a:pt x="0" y="1418"/>
                  </a:cubicBezTo>
                  <a:cubicBezTo>
                    <a:pt x="0" y="2268"/>
                    <a:pt x="725" y="2835"/>
                    <a:pt x="1702" y="3623"/>
                  </a:cubicBezTo>
                  <a:cubicBezTo>
                    <a:pt x="1859" y="3718"/>
                    <a:pt x="2048" y="3875"/>
                    <a:pt x="2269" y="4033"/>
                  </a:cubicBezTo>
                  <a:cubicBezTo>
                    <a:pt x="2332" y="4064"/>
                    <a:pt x="2426" y="4127"/>
                    <a:pt x="2489" y="4127"/>
                  </a:cubicBezTo>
                  <a:cubicBezTo>
                    <a:pt x="2584" y="4127"/>
                    <a:pt x="2647" y="4064"/>
                    <a:pt x="2741" y="4033"/>
                  </a:cubicBezTo>
                  <a:cubicBezTo>
                    <a:pt x="2930" y="3875"/>
                    <a:pt x="3088" y="3718"/>
                    <a:pt x="3277" y="3623"/>
                  </a:cubicBezTo>
                  <a:cubicBezTo>
                    <a:pt x="4254" y="2835"/>
                    <a:pt x="4978" y="2268"/>
                    <a:pt x="4978" y="1418"/>
                  </a:cubicBezTo>
                  <a:cubicBezTo>
                    <a:pt x="4852" y="630"/>
                    <a:pt x="4222" y="0"/>
                    <a:pt x="3434" y="0"/>
                  </a:cubicBezTo>
                  <a:cubicBezTo>
                    <a:pt x="3056" y="0"/>
                    <a:pt x="2647" y="158"/>
                    <a:pt x="2426" y="504"/>
                  </a:cubicBezTo>
                  <a:cubicBezTo>
                    <a:pt x="2143" y="189"/>
                    <a:pt x="1796" y="0"/>
                    <a:pt x="1387"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4" name="Google Shape;9354;p76"/>
            <p:cNvSpPr>
              <a:spLocks/>
            </p:cNvSpPr>
            <p:nvPr/>
          </p:nvSpPr>
          <p:spPr bwMode="auto">
            <a:xfrm>
              <a:off x="-28461325" y="2701925"/>
              <a:ext cx="272525" cy="293825"/>
            </a:xfrm>
            <a:custGeom>
              <a:avLst/>
              <a:gdLst>
                <a:gd name="T0" fmla="*/ 2147483646 w 10901"/>
                <a:gd name="T1" fmla="*/ 1033984375 h 11753"/>
                <a:gd name="T2" fmla="*/ 2147483646 w 10901"/>
                <a:gd name="T3" fmla="*/ 2006250000 h 11753"/>
                <a:gd name="T4" fmla="*/ 2147483646 w 10901"/>
                <a:gd name="T5" fmla="*/ 2147483646 h 11753"/>
                <a:gd name="T6" fmla="*/ 2147483646 w 10901"/>
                <a:gd name="T7" fmla="*/ 2147483646 h 11753"/>
                <a:gd name="T8" fmla="*/ 2147483646 w 10901"/>
                <a:gd name="T9" fmla="*/ 2147483646 h 11753"/>
                <a:gd name="T10" fmla="*/ 2147483646 w 10901"/>
                <a:gd name="T11" fmla="*/ 2147483646 h 11753"/>
                <a:gd name="T12" fmla="*/ 2141406250 w 10901"/>
                <a:gd name="T13" fmla="*/ 2147483646 h 11753"/>
                <a:gd name="T14" fmla="*/ 2042968750 w 10901"/>
                <a:gd name="T15" fmla="*/ 2147483646 h 11753"/>
                <a:gd name="T16" fmla="*/ 1624609375 w 10901"/>
                <a:gd name="T17" fmla="*/ 2147483646 h 11753"/>
                <a:gd name="T18" fmla="*/ 1144531250 w 10901"/>
                <a:gd name="T19" fmla="*/ 2147483646 h 11753"/>
                <a:gd name="T20" fmla="*/ 393750000 w 10901"/>
                <a:gd name="T21" fmla="*/ 2147483646 h 11753"/>
                <a:gd name="T22" fmla="*/ 295312500 w 10901"/>
                <a:gd name="T23" fmla="*/ 2006250000 h 11753"/>
                <a:gd name="T24" fmla="*/ 1218359375 w 10901"/>
                <a:gd name="T25" fmla="*/ 1033984375 h 11753"/>
                <a:gd name="T26" fmla="*/ 2018359375 w 10901"/>
                <a:gd name="T27" fmla="*/ 1514062500 h 11753"/>
                <a:gd name="T28" fmla="*/ 2141406250 w 10901"/>
                <a:gd name="T29" fmla="*/ 1575390625 h 11753"/>
                <a:gd name="T30" fmla="*/ 2147483646 w 10901"/>
                <a:gd name="T31" fmla="*/ 1514062500 h 11753"/>
                <a:gd name="T32" fmla="*/ 2147483646 w 10901"/>
                <a:gd name="T33" fmla="*/ 1033984375 h 11753"/>
                <a:gd name="T34" fmla="*/ 2147483646 w 10901"/>
                <a:gd name="T35" fmla="*/ 390625 h 11753"/>
                <a:gd name="T36" fmla="*/ 1993750000 w 10901"/>
                <a:gd name="T37" fmla="*/ 677343750 h 11753"/>
                <a:gd name="T38" fmla="*/ 1993750000 w 10901"/>
                <a:gd name="T39" fmla="*/ 1083203125 h 11753"/>
                <a:gd name="T40" fmla="*/ 1206250000 w 10901"/>
                <a:gd name="T41" fmla="*/ 775781250 h 11753"/>
                <a:gd name="T42" fmla="*/ 0 w 10901"/>
                <a:gd name="T43" fmla="*/ 2006250000 h 11753"/>
                <a:gd name="T44" fmla="*/ 123046875 w 10901"/>
                <a:gd name="T45" fmla="*/ 2147483646 h 11753"/>
                <a:gd name="T46" fmla="*/ 886328125 w 10901"/>
                <a:gd name="T47" fmla="*/ 2147483646 h 11753"/>
                <a:gd name="T48" fmla="*/ 1600000000 w 10901"/>
                <a:gd name="T49" fmla="*/ 2147483646 h 11753"/>
                <a:gd name="T50" fmla="*/ 2129296875 w 10901"/>
                <a:gd name="T51" fmla="*/ 2147483646 h 11753"/>
                <a:gd name="T52" fmla="*/ 2147483646 w 10901"/>
                <a:gd name="T53" fmla="*/ 2147483646 h 11753"/>
                <a:gd name="T54" fmla="*/ 2147483646 w 10901"/>
                <a:gd name="T55" fmla="*/ 2147483646 h 11753"/>
                <a:gd name="T56" fmla="*/ 2147483646 w 10901"/>
                <a:gd name="T57" fmla="*/ 2147483646 h 11753"/>
                <a:gd name="T58" fmla="*/ 2147483646 w 10901"/>
                <a:gd name="T59" fmla="*/ 2006250000 h 11753"/>
                <a:gd name="T60" fmla="*/ 2147483646 w 10901"/>
                <a:gd name="T61" fmla="*/ 775781250 h 11753"/>
                <a:gd name="T62" fmla="*/ 2147483646 w 10901"/>
                <a:gd name="T63" fmla="*/ 1083203125 h 11753"/>
                <a:gd name="T64" fmla="*/ 2147483646 w 10901"/>
                <a:gd name="T65" fmla="*/ 677343750 h 11753"/>
                <a:gd name="T66" fmla="*/ 2147483646 w 10901"/>
                <a:gd name="T67" fmla="*/ 271093750 h 11753"/>
                <a:gd name="T68" fmla="*/ 2147483646 w 10901"/>
                <a:gd name="T69" fmla="*/ 135546875 h 11753"/>
                <a:gd name="T70" fmla="*/ 2147483646 w 10901"/>
                <a:gd name="T71" fmla="*/ 390625 h 11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01" h="11753" extrusionOk="0">
                  <a:moveTo>
                    <a:pt x="7845" y="2647"/>
                  </a:moveTo>
                  <a:cubicBezTo>
                    <a:pt x="9168" y="2647"/>
                    <a:pt x="10208" y="3781"/>
                    <a:pt x="10208" y="5136"/>
                  </a:cubicBezTo>
                  <a:cubicBezTo>
                    <a:pt x="10208" y="5577"/>
                    <a:pt x="10145" y="5924"/>
                    <a:pt x="9987" y="6239"/>
                  </a:cubicBezTo>
                  <a:lnTo>
                    <a:pt x="8034" y="10303"/>
                  </a:lnTo>
                  <a:cubicBezTo>
                    <a:pt x="7814" y="10807"/>
                    <a:pt x="7341" y="11090"/>
                    <a:pt x="6837" y="11090"/>
                  </a:cubicBezTo>
                  <a:cubicBezTo>
                    <a:pt x="6396" y="11090"/>
                    <a:pt x="6049" y="10901"/>
                    <a:pt x="5766" y="10555"/>
                  </a:cubicBezTo>
                  <a:cubicBezTo>
                    <a:pt x="5703" y="10460"/>
                    <a:pt x="5608" y="10429"/>
                    <a:pt x="5482" y="10429"/>
                  </a:cubicBezTo>
                  <a:cubicBezTo>
                    <a:pt x="5388" y="10429"/>
                    <a:pt x="5293" y="10460"/>
                    <a:pt x="5230" y="10555"/>
                  </a:cubicBezTo>
                  <a:cubicBezTo>
                    <a:pt x="4947" y="10901"/>
                    <a:pt x="4537" y="11090"/>
                    <a:pt x="4159" y="11090"/>
                  </a:cubicBezTo>
                  <a:cubicBezTo>
                    <a:pt x="3655" y="11090"/>
                    <a:pt x="3182" y="10775"/>
                    <a:pt x="2930" y="10303"/>
                  </a:cubicBezTo>
                  <a:lnTo>
                    <a:pt x="1008" y="6239"/>
                  </a:lnTo>
                  <a:cubicBezTo>
                    <a:pt x="851" y="5892"/>
                    <a:pt x="756" y="5546"/>
                    <a:pt x="756" y="5136"/>
                  </a:cubicBezTo>
                  <a:cubicBezTo>
                    <a:pt x="756" y="3781"/>
                    <a:pt x="1828" y="2647"/>
                    <a:pt x="3119" y="2647"/>
                  </a:cubicBezTo>
                  <a:cubicBezTo>
                    <a:pt x="3970" y="2647"/>
                    <a:pt x="4758" y="3120"/>
                    <a:pt x="5167" y="3876"/>
                  </a:cubicBezTo>
                  <a:cubicBezTo>
                    <a:pt x="5262" y="4002"/>
                    <a:pt x="5325" y="4033"/>
                    <a:pt x="5482" y="4033"/>
                  </a:cubicBezTo>
                  <a:cubicBezTo>
                    <a:pt x="5640" y="4033"/>
                    <a:pt x="5734" y="3970"/>
                    <a:pt x="5797" y="3876"/>
                  </a:cubicBezTo>
                  <a:cubicBezTo>
                    <a:pt x="6238" y="3120"/>
                    <a:pt x="7026" y="2647"/>
                    <a:pt x="7845" y="2647"/>
                  </a:cubicBezTo>
                  <a:close/>
                  <a:moveTo>
                    <a:pt x="6774" y="1"/>
                  </a:moveTo>
                  <a:cubicBezTo>
                    <a:pt x="5829" y="1"/>
                    <a:pt x="5104" y="788"/>
                    <a:pt x="5104" y="1734"/>
                  </a:cubicBezTo>
                  <a:lnTo>
                    <a:pt x="5104" y="2773"/>
                  </a:lnTo>
                  <a:cubicBezTo>
                    <a:pt x="4537" y="2301"/>
                    <a:pt x="3844" y="1986"/>
                    <a:pt x="3088" y="1986"/>
                  </a:cubicBezTo>
                  <a:cubicBezTo>
                    <a:pt x="1386" y="1986"/>
                    <a:pt x="0" y="3403"/>
                    <a:pt x="0" y="5136"/>
                  </a:cubicBezTo>
                  <a:cubicBezTo>
                    <a:pt x="0" y="5609"/>
                    <a:pt x="126" y="6081"/>
                    <a:pt x="315" y="6522"/>
                  </a:cubicBezTo>
                  <a:lnTo>
                    <a:pt x="2269" y="10586"/>
                  </a:lnTo>
                  <a:cubicBezTo>
                    <a:pt x="2615" y="11343"/>
                    <a:pt x="3308" y="11752"/>
                    <a:pt x="4096" y="11752"/>
                  </a:cubicBezTo>
                  <a:cubicBezTo>
                    <a:pt x="4632" y="11752"/>
                    <a:pt x="5104" y="11563"/>
                    <a:pt x="5451" y="11248"/>
                  </a:cubicBezTo>
                  <a:cubicBezTo>
                    <a:pt x="5797" y="11563"/>
                    <a:pt x="6270" y="11752"/>
                    <a:pt x="6774" y="11752"/>
                  </a:cubicBezTo>
                  <a:cubicBezTo>
                    <a:pt x="7561" y="11752"/>
                    <a:pt x="8286" y="11280"/>
                    <a:pt x="8633" y="10586"/>
                  </a:cubicBezTo>
                  <a:lnTo>
                    <a:pt x="10554" y="6522"/>
                  </a:lnTo>
                  <a:cubicBezTo>
                    <a:pt x="10775" y="6081"/>
                    <a:pt x="10901" y="5609"/>
                    <a:pt x="10901" y="5136"/>
                  </a:cubicBezTo>
                  <a:cubicBezTo>
                    <a:pt x="10869" y="3466"/>
                    <a:pt x="9515" y="1986"/>
                    <a:pt x="7814" y="1986"/>
                  </a:cubicBezTo>
                  <a:cubicBezTo>
                    <a:pt x="7057" y="1986"/>
                    <a:pt x="6364" y="2269"/>
                    <a:pt x="5797" y="2773"/>
                  </a:cubicBezTo>
                  <a:lnTo>
                    <a:pt x="5797" y="1734"/>
                  </a:lnTo>
                  <a:cubicBezTo>
                    <a:pt x="5797" y="1135"/>
                    <a:pt x="6238" y="694"/>
                    <a:pt x="6774" y="694"/>
                  </a:cubicBezTo>
                  <a:cubicBezTo>
                    <a:pt x="6994" y="694"/>
                    <a:pt x="7152" y="536"/>
                    <a:pt x="7152" y="347"/>
                  </a:cubicBezTo>
                  <a:cubicBezTo>
                    <a:pt x="7152" y="158"/>
                    <a:pt x="6994" y="1"/>
                    <a:pt x="6774"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grpSp>
        <p:nvGrpSpPr>
          <p:cNvPr id="12315" name="Google Shape;10888;p81"/>
          <p:cNvGrpSpPr>
            <a:grpSpLocks/>
          </p:cNvGrpSpPr>
          <p:nvPr/>
        </p:nvGrpSpPr>
        <p:grpSpPr bwMode="auto">
          <a:xfrm>
            <a:off x="569913" y="3524250"/>
            <a:ext cx="422275" cy="419100"/>
            <a:chOff x="-2571737" y="2764550"/>
            <a:chExt cx="292225" cy="290650"/>
          </a:xfrm>
        </p:grpSpPr>
        <p:sp>
          <p:nvSpPr>
            <p:cNvPr id="12319" name="Google Shape;10889;p81"/>
            <p:cNvSpPr>
              <a:spLocks/>
            </p:cNvSpPr>
            <p:nvPr/>
          </p:nvSpPr>
          <p:spPr bwMode="auto">
            <a:xfrm>
              <a:off x="-2496085" y="3009100"/>
              <a:ext cx="17350" cy="17350"/>
            </a:xfrm>
            <a:custGeom>
              <a:avLst/>
              <a:gdLst>
                <a:gd name="T0" fmla="*/ 135546875 w 694"/>
                <a:gd name="T1" fmla="*/ 390625 h 694"/>
                <a:gd name="T2" fmla="*/ 0 w 694"/>
                <a:gd name="T3" fmla="*/ 135546875 h 694"/>
                <a:gd name="T4" fmla="*/ 135546875 w 694"/>
                <a:gd name="T5" fmla="*/ 271093750 h 694"/>
                <a:gd name="T6" fmla="*/ 271093750 w 694"/>
                <a:gd name="T7" fmla="*/ 135546875 h 694"/>
                <a:gd name="T8" fmla="*/ 135546875 w 694"/>
                <a:gd name="T9" fmla="*/ 390625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0" name="Google Shape;10890;p81"/>
            <p:cNvSpPr>
              <a:spLocks/>
            </p:cNvSpPr>
            <p:nvPr/>
          </p:nvSpPr>
          <p:spPr bwMode="auto">
            <a:xfrm>
              <a:off x="-2398548" y="2800375"/>
              <a:ext cx="52000" cy="120525"/>
            </a:xfrm>
            <a:custGeom>
              <a:avLst/>
              <a:gdLst>
                <a:gd name="T0" fmla="*/ 393750000 w 2080"/>
                <a:gd name="T1" fmla="*/ 0 h 4821"/>
                <a:gd name="T2" fmla="*/ 258593750 w 2080"/>
                <a:gd name="T3" fmla="*/ 147656250 h 4821"/>
                <a:gd name="T4" fmla="*/ 258593750 w 2080"/>
                <a:gd name="T5" fmla="*/ 295703125 h 4821"/>
                <a:gd name="T6" fmla="*/ 0 w 2080"/>
                <a:gd name="T7" fmla="*/ 676953125 h 4821"/>
                <a:gd name="T8" fmla="*/ 393750000 w 2080"/>
                <a:gd name="T9" fmla="*/ 1083203125 h 4821"/>
                <a:gd name="T10" fmla="*/ 492187500 w 2080"/>
                <a:gd name="T11" fmla="*/ 1316796875 h 4821"/>
                <a:gd name="T12" fmla="*/ 395312500 w 2080"/>
                <a:gd name="T13" fmla="*/ 1344531250 h 4821"/>
                <a:gd name="T14" fmla="*/ 307812500 w 2080"/>
                <a:gd name="T15" fmla="*/ 1316796875 h 4821"/>
                <a:gd name="T16" fmla="*/ 210937500 w 2080"/>
                <a:gd name="T17" fmla="*/ 1280078125 h 4821"/>
                <a:gd name="T18" fmla="*/ 123046875 w 2080"/>
                <a:gd name="T19" fmla="*/ 1316796875 h 4821"/>
                <a:gd name="T20" fmla="*/ 123046875 w 2080"/>
                <a:gd name="T21" fmla="*/ 1501562500 h 4821"/>
                <a:gd name="T22" fmla="*/ 270703125 w 2080"/>
                <a:gd name="T23" fmla="*/ 1587890625 h 4821"/>
                <a:gd name="T24" fmla="*/ 270703125 w 2080"/>
                <a:gd name="T25" fmla="*/ 1747656250 h 4821"/>
                <a:gd name="T26" fmla="*/ 406250000 w 2080"/>
                <a:gd name="T27" fmla="*/ 1883203125 h 4821"/>
                <a:gd name="T28" fmla="*/ 553906250 w 2080"/>
                <a:gd name="T29" fmla="*/ 1747656250 h 4821"/>
                <a:gd name="T30" fmla="*/ 553906250 w 2080"/>
                <a:gd name="T31" fmla="*/ 1587890625 h 4821"/>
                <a:gd name="T32" fmla="*/ 812109375 w 2080"/>
                <a:gd name="T33" fmla="*/ 1206250000 h 4821"/>
                <a:gd name="T34" fmla="*/ 406250000 w 2080"/>
                <a:gd name="T35" fmla="*/ 800000000 h 4821"/>
                <a:gd name="T36" fmla="*/ 270703125 w 2080"/>
                <a:gd name="T37" fmla="*/ 664843750 h 4821"/>
                <a:gd name="T38" fmla="*/ 396875000 w 2080"/>
                <a:gd name="T39" fmla="*/ 529687500 h 4821"/>
                <a:gd name="T40" fmla="*/ 504687500 w 2080"/>
                <a:gd name="T41" fmla="*/ 578515625 h 4821"/>
                <a:gd name="T42" fmla="*/ 596875000 w 2080"/>
                <a:gd name="T43" fmla="*/ 606250000 h 4821"/>
                <a:gd name="T44" fmla="*/ 689062500 w 2080"/>
                <a:gd name="T45" fmla="*/ 578515625 h 4821"/>
                <a:gd name="T46" fmla="*/ 689062500 w 2080"/>
                <a:gd name="T47" fmla="*/ 394140625 h 4821"/>
                <a:gd name="T48" fmla="*/ 529296875 w 2080"/>
                <a:gd name="T49" fmla="*/ 295703125 h 4821"/>
                <a:gd name="T50" fmla="*/ 529296875 w 2080"/>
                <a:gd name="T51" fmla="*/ 147656250 h 4821"/>
                <a:gd name="T52" fmla="*/ 393750000 w 2080"/>
                <a:gd name="T53" fmla="*/ 0 h 48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sp>
          <p:nvSpPr>
            <p:cNvPr id="12321" name="Google Shape;10891;p81"/>
            <p:cNvSpPr>
              <a:spLocks/>
            </p:cNvSpPr>
            <p:nvPr/>
          </p:nvSpPr>
          <p:spPr bwMode="auto">
            <a:xfrm>
              <a:off x="-2571737" y="2764550"/>
              <a:ext cx="292225" cy="290650"/>
            </a:xfrm>
            <a:custGeom>
              <a:avLst/>
              <a:gdLst>
                <a:gd name="T0" fmla="*/ 1956640625 w 11689"/>
                <a:gd name="T1" fmla="*/ 529296875 h 11626"/>
                <a:gd name="T2" fmla="*/ 1772265625 w 11689"/>
                <a:gd name="T3" fmla="*/ 800390625 h 11626"/>
                <a:gd name="T4" fmla="*/ 258593750 w 11689"/>
                <a:gd name="T5" fmla="*/ 800390625 h 11626"/>
                <a:gd name="T6" fmla="*/ 258593750 w 11689"/>
                <a:gd name="T7" fmla="*/ 652343750 h 11626"/>
                <a:gd name="T8" fmla="*/ 393750000 w 11689"/>
                <a:gd name="T9" fmla="*/ 529296875 h 11626"/>
                <a:gd name="T10" fmla="*/ 1956640625 w 11689"/>
                <a:gd name="T11" fmla="*/ 529296875 h 11626"/>
                <a:gd name="T12" fmla="*/ 2147483646 w 11689"/>
                <a:gd name="T13" fmla="*/ 271093750 h 11626"/>
                <a:gd name="T14" fmla="*/ 2147483646 w 11689"/>
                <a:gd name="T15" fmla="*/ 1476953125 h 11626"/>
                <a:gd name="T16" fmla="*/ 2147483646 w 11689"/>
                <a:gd name="T17" fmla="*/ 2147483646 h 11626"/>
                <a:gd name="T18" fmla="*/ 2147483646 w 11689"/>
                <a:gd name="T19" fmla="*/ 2147483646 h 11626"/>
                <a:gd name="T20" fmla="*/ 2147483646 w 11689"/>
                <a:gd name="T21" fmla="*/ 2147483646 h 11626"/>
                <a:gd name="T22" fmla="*/ 2147483646 w 11689"/>
                <a:gd name="T23" fmla="*/ 2147483646 h 11626"/>
                <a:gd name="T24" fmla="*/ 1956640625 w 11689"/>
                <a:gd name="T25" fmla="*/ 2147483646 h 11626"/>
                <a:gd name="T26" fmla="*/ 2079687500 w 11689"/>
                <a:gd name="T27" fmla="*/ 2147483646 h 11626"/>
                <a:gd name="T28" fmla="*/ 2055078125 w 11689"/>
                <a:gd name="T29" fmla="*/ 2117187500 h 11626"/>
                <a:gd name="T30" fmla="*/ 1870703125 w 11689"/>
                <a:gd name="T31" fmla="*/ 1476953125 h 11626"/>
                <a:gd name="T32" fmla="*/ 2147483646 w 11689"/>
                <a:gd name="T33" fmla="*/ 271093750 h 11626"/>
                <a:gd name="T34" fmla="*/ 1661328125 w 11689"/>
                <a:gd name="T35" fmla="*/ 1058593750 h 11626"/>
                <a:gd name="T36" fmla="*/ 1600000000 w 11689"/>
                <a:gd name="T37" fmla="*/ 1452343750 h 11626"/>
                <a:gd name="T38" fmla="*/ 1796875000 w 11689"/>
                <a:gd name="T39" fmla="*/ 2147483646 h 11626"/>
                <a:gd name="T40" fmla="*/ 1612109375 w 11689"/>
                <a:gd name="T41" fmla="*/ 2147483646 h 11626"/>
                <a:gd name="T42" fmla="*/ 1649218750 w 11689"/>
                <a:gd name="T43" fmla="*/ 2147483646 h 11626"/>
                <a:gd name="T44" fmla="*/ 1739453125 w 11689"/>
                <a:gd name="T45" fmla="*/ 2147483646 h 11626"/>
                <a:gd name="T46" fmla="*/ 1784375000 w 11689"/>
                <a:gd name="T47" fmla="*/ 2147483646 h 11626"/>
                <a:gd name="T48" fmla="*/ 2147483646 w 11689"/>
                <a:gd name="T49" fmla="*/ 2147483646 h 11626"/>
                <a:gd name="T50" fmla="*/ 2147483646 w 11689"/>
                <a:gd name="T51" fmla="*/ 2147483646 h 11626"/>
                <a:gd name="T52" fmla="*/ 2147483646 w 11689"/>
                <a:gd name="T53" fmla="*/ 2147483646 h 11626"/>
                <a:gd name="T54" fmla="*/ 258593750 w 11689"/>
                <a:gd name="T55" fmla="*/ 2147483646 h 11626"/>
                <a:gd name="T56" fmla="*/ 258593750 w 11689"/>
                <a:gd name="T57" fmla="*/ 1058593750 h 11626"/>
                <a:gd name="T58" fmla="*/ 1661328125 w 11689"/>
                <a:gd name="T59" fmla="*/ 1058593750 h 11626"/>
                <a:gd name="T60" fmla="*/ 2147483646 w 11689"/>
                <a:gd name="T61" fmla="*/ 2147483646 h 11626"/>
                <a:gd name="T62" fmla="*/ 2147483646 w 11689"/>
                <a:gd name="T63" fmla="*/ 2147483646 h 11626"/>
                <a:gd name="T64" fmla="*/ 2147483646 w 11689"/>
                <a:gd name="T65" fmla="*/ 2147483646 h 11626"/>
                <a:gd name="T66" fmla="*/ 381640625 w 11689"/>
                <a:gd name="T67" fmla="*/ 2147483646 h 11626"/>
                <a:gd name="T68" fmla="*/ 246093750 w 11689"/>
                <a:gd name="T69" fmla="*/ 2147483646 h 11626"/>
                <a:gd name="T70" fmla="*/ 246093750 w 11689"/>
                <a:gd name="T71" fmla="*/ 2147483646 h 11626"/>
                <a:gd name="T72" fmla="*/ 2147483646 w 11689"/>
                <a:gd name="T73" fmla="*/ 2147483646 h 11626"/>
                <a:gd name="T74" fmla="*/ 2147483646 w 11689"/>
                <a:gd name="T75" fmla="*/ 390625 h 11626"/>
                <a:gd name="T76" fmla="*/ 2147483646 w 11689"/>
                <a:gd name="T77" fmla="*/ 258593750 h 11626"/>
                <a:gd name="T78" fmla="*/ 393750000 w 11689"/>
                <a:gd name="T79" fmla="*/ 258593750 h 11626"/>
                <a:gd name="T80" fmla="*/ 0 w 11689"/>
                <a:gd name="T81" fmla="*/ 652343750 h 11626"/>
                <a:gd name="T82" fmla="*/ 0 w 11689"/>
                <a:gd name="T83" fmla="*/ 2147483646 h 11626"/>
                <a:gd name="T84" fmla="*/ 393750000 w 11689"/>
                <a:gd name="T85" fmla="*/ 2147483646 h 11626"/>
                <a:gd name="T86" fmla="*/ 2147483646 w 11689"/>
                <a:gd name="T87" fmla="*/ 2147483646 h 11626"/>
                <a:gd name="T88" fmla="*/ 2147483646 w 11689"/>
                <a:gd name="T89" fmla="*/ 2147483646 h 11626"/>
                <a:gd name="T90" fmla="*/ 2147483646 w 11689"/>
                <a:gd name="T91" fmla="*/ 2147483646 h 11626"/>
                <a:gd name="T92" fmla="*/ 2147483646 w 11689"/>
                <a:gd name="T93" fmla="*/ 2147483646 h 11626"/>
                <a:gd name="T94" fmla="*/ 2147483646 w 11689"/>
                <a:gd name="T95" fmla="*/ 1452343750 h 11626"/>
                <a:gd name="T96" fmla="*/ 2147483646 w 11689"/>
                <a:gd name="T97" fmla="*/ 390625 h 116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89" h="11626" extrusionOk="0">
                  <a:moveTo>
                    <a:pt x="5009" y="1355"/>
                  </a:moveTo>
                  <a:cubicBezTo>
                    <a:pt x="4789" y="1576"/>
                    <a:pt x="4694" y="1796"/>
                    <a:pt x="4537" y="2049"/>
                  </a:cubicBezTo>
                  <a:lnTo>
                    <a:pt x="662" y="2049"/>
                  </a:lnTo>
                  <a:lnTo>
                    <a:pt x="662" y="1670"/>
                  </a:lnTo>
                  <a:cubicBezTo>
                    <a:pt x="662" y="1513"/>
                    <a:pt x="819" y="1355"/>
                    <a:pt x="1008" y="1355"/>
                  </a:cubicBezTo>
                  <a:lnTo>
                    <a:pt x="5009" y="1355"/>
                  </a:ln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lnTo>
                    <a:pt x="4253"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lnTo>
                    <a:pt x="6112"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solidFill>
              <a:srgbClr val="5F7D9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ja-JP" altLang="en-US">
                <a:latin typeface="Meiryo UI" panose="020B0604030504040204" pitchFamily="50" charset="-128"/>
                <a:ea typeface="Meiryo UI" panose="020B0604030504040204" pitchFamily="50" charset="-128"/>
              </a:endParaRPr>
            </a:p>
          </p:txBody>
        </p:sp>
      </p:grpSp>
      <p:sp>
        <p:nvSpPr>
          <p:cNvPr id="12316" name="Google Shape;350;p42"/>
          <p:cNvSpPr txBox="1">
            <a:spLocks noChangeArrowheads="1"/>
          </p:cNvSpPr>
          <p:nvPr/>
        </p:nvSpPr>
        <p:spPr bwMode="auto">
          <a:xfrm>
            <a:off x="3644900" y="5610225"/>
            <a:ext cx="24574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spcAft>
                <a:spcPts val="1600"/>
              </a:spcAft>
              <a:buFont typeface="Arial" panose="020B0604020202020204" pitchFamily="34" charset="0"/>
              <a:buNone/>
            </a:pPr>
            <a:r>
              <a:rPr lang="en-US" altLang="en-US" sz="1400">
                <a:latin typeface="Meiryo UI" panose="020B0604030504040204" pitchFamily="50" charset="-128"/>
                <a:ea typeface="Meiryo UI" panose="020B0604030504040204" pitchFamily="50" charset="-128"/>
              </a:rPr>
              <a:t>新エネルギー・脱炭素化</a:t>
            </a:r>
          </a:p>
        </p:txBody>
      </p:sp>
      <p:cxnSp>
        <p:nvCxnSpPr>
          <p:cNvPr id="12317" name="Google Shape;354;p42"/>
          <p:cNvCxnSpPr>
            <a:cxnSpLocks noChangeShapeType="1"/>
          </p:cNvCxnSpPr>
          <p:nvPr/>
        </p:nvCxnSpPr>
        <p:spPr bwMode="auto">
          <a:xfrm>
            <a:off x="4905375" y="5154613"/>
            <a:ext cx="0" cy="361950"/>
          </a:xfrm>
          <a:prstGeom prst="straightConnector1">
            <a:avLst/>
          </a:prstGeom>
          <a:noFill/>
          <a:ln w="19050">
            <a:solidFill>
              <a:schemeClr val="accent1"/>
            </a:solidFill>
            <a:round/>
            <a:headEnd/>
            <a:tailEnd type="oval" w="med" len="med"/>
          </a:ln>
          <a:extLst>
            <a:ext uri="{909E8E84-426E-40DD-AFC4-6F175D3DCCD1}">
              <a14:hiddenFill xmlns:a14="http://schemas.microsoft.com/office/drawing/2010/main">
                <a:noFill/>
              </a14:hiddenFill>
            </a:ext>
          </a:extLst>
        </p:spPr>
      </p:cxnSp>
      <p:pic>
        <p:nvPicPr>
          <p:cNvPr id="4" name="Picture 3"/>
          <p:cNvPicPr>
            <a:picLocks noChangeAspect="1"/>
          </p:cNvPicPr>
          <p:nvPr/>
        </p:nvPicPr>
        <p:blipFill rotWithShape="1">
          <a:blip r:embed="rId4">
            <a:duotone>
              <a:schemeClr val="accent1">
                <a:shade val="45000"/>
                <a:satMod val="135000"/>
              </a:schemeClr>
              <a:prstClr val="white"/>
            </a:duotone>
          </a:blip>
          <a:srcRect l="2454" t="1149" r="2454" b="2368"/>
          <a:stretch/>
        </p:blipFill>
        <p:spPr>
          <a:xfrm>
            <a:off x="3258924" y="5607050"/>
            <a:ext cx="387157" cy="38231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2"/>
          <p:cNvSpPr>
            <a:spLocks noGrp="1" noChangeArrowheads="1"/>
          </p:cNvSpPr>
          <p:nvPr>
            <p:ph type="title"/>
          </p:nvPr>
        </p:nvSpPr>
        <p:spPr>
          <a:xfrm>
            <a:off x="1136650" y="627063"/>
            <a:ext cx="7473950" cy="1325562"/>
          </a:xfrm>
        </p:spPr>
        <p:txBody>
          <a:bodyPr/>
          <a:lstStyle/>
          <a:p>
            <a:pPr eaLnBrk="1" hangingPunct="1">
              <a:spcAft>
                <a:spcPts val="600"/>
              </a:spcAft>
            </a:pPr>
            <a:r>
              <a:rPr lang="en-US" altLang="ja-JP" b="1" dirty="0" smtClean="0">
                <a:solidFill>
                  <a:srgbClr val="006666"/>
                </a:solidFill>
                <a:latin typeface="Meiryo UI" panose="020B0604030504040204" pitchFamily="50" charset="-128"/>
                <a:ea typeface="Meiryo UI" panose="020B0604030504040204" pitchFamily="50" charset="-128"/>
              </a:rPr>
              <a:t>Why HIH</a:t>
            </a: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1"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
          <p:cNvSpPr txBox="1">
            <a:spLocks noChangeArrowheads="1"/>
          </p:cNvSpPr>
          <p:nvPr/>
        </p:nvSpPr>
        <p:spPr bwMode="auto">
          <a:xfrm>
            <a:off x="1271588" y="1844675"/>
            <a:ext cx="73040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err="1" smtClean="0">
                <a:solidFill>
                  <a:srgbClr val="006666"/>
                </a:solidFill>
                <a:latin typeface="Meiryo UI" panose="020B0604030504040204" pitchFamily="50" charset="-128"/>
                <a:ea typeface="Meiryo UI" panose="020B0604030504040204" pitchFamily="50" charset="-128"/>
              </a:rPr>
              <a:t>経験</a:t>
            </a:r>
            <a:r>
              <a:rPr lang="en-US" altLang="en-US" sz="1800" b="1" dirty="0" smtClean="0">
                <a:solidFill>
                  <a:srgbClr val="006666"/>
                </a:solidFill>
                <a:latin typeface="Meiryo UI" panose="020B0604030504040204" pitchFamily="50" charset="-128"/>
                <a:ea typeface="Meiryo UI" panose="020B0604030504040204" pitchFamily="50" charset="-128"/>
              </a:rPr>
              <a:t> </a:t>
            </a:r>
            <a:r>
              <a:rPr lang="en-US" altLang="en-US" sz="1800" dirty="0">
                <a:solidFill>
                  <a:srgbClr val="006666"/>
                </a:solidFill>
                <a:latin typeface="Meiryo UI" panose="020B0604030504040204" pitchFamily="50" charset="-128"/>
                <a:ea typeface="Meiryo UI" panose="020B0604030504040204" pitchFamily="50" charset="-128"/>
              </a:rPr>
              <a:t>- 27年にわたり、数十社の企業やプロジェクトをリードし、</a:t>
            </a:r>
            <a:r>
              <a:rPr lang="en-US" altLang="en-US" sz="1800" dirty="0" smtClean="0">
                <a:solidFill>
                  <a:srgbClr val="006666"/>
                </a:solidFill>
                <a:latin typeface="Meiryo UI" panose="020B0604030504040204" pitchFamily="50" charset="-128"/>
                <a:ea typeface="Meiryo UI" panose="020B0604030504040204" pitchFamily="50" charset="-128"/>
              </a:rPr>
              <a:t>エンゲージメントを成功させた経験</a:t>
            </a:r>
            <a:r>
              <a:rPr lang="ja-JP" altLang="en-US" sz="1800" dirty="0" err="1" smtClean="0">
                <a:solidFill>
                  <a:srgbClr val="006666"/>
                </a:solidFill>
                <a:latin typeface="Meiryo UI" panose="020B0604030504040204" pitchFamily="50" charset="-128"/>
                <a:ea typeface="Meiryo UI" panose="020B0604030504040204" pitchFamily="50" charset="-128"/>
              </a:rPr>
              <a:t>。</a:t>
            </a:r>
            <a:endParaRPr lang="en-US" altLang="en-US" sz="1800"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endParaRPr lang="en-US" altLang="en-US" sz="1800" dirty="0">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800" b="1" dirty="0">
                <a:solidFill>
                  <a:srgbClr val="006666"/>
                </a:solidFill>
                <a:latin typeface="Meiryo UI" panose="020B0604030504040204" pitchFamily="50" charset="-128"/>
                <a:ea typeface="Meiryo UI" panose="020B0604030504040204" pitchFamily="50" charset="-128"/>
              </a:rPr>
              <a:t>Time to </a:t>
            </a:r>
            <a:r>
              <a:rPr lang="en-US" altLang="en-US" sz="1800" b="1" dirty="0" smtClean="0">
                <a:solidFill>
                  <a:srgbClr val="006666"/>
                </a:solidFill>
                <a:latin typeface="Meiryo UI" panose="020B0604030504040204" pitchFamily="50" charset="-128"/>
                <a:ea typeface="Meiryo UI" panose="020B0604030504040204" pitchFamily="50" charset="-128"/>
              </a:rPr>
              <a:t>market</a:t>
            </a:r>
            <a:r>
              <a:rPr lang="ja-JP" altLang="en-US" sz="1800" b="1" dirty="0" smtClean="0">
                <a:solidFill>
                  <a:srgbClr val="006666"/>
                </a:solidFill>
                <a:latin typeface="Meiryo UI" panose="020B0604030504040204" pitchFamily="50" charset="-128"/>
                <a:ea typeface="Meiryo UI" panose="020B0604030504040204" pitchFamily="50" charset="-128"/>
              </a:rPr>
              <a:t>の短縮</a:t>
            </a:r>
            <a:r>
              <a:rPr lang="en-US" altLang="en-US" sz="1800" dirty="0" smtClean="0">
                <a:solidFill>
                  <a:srgbClr val="006666"/>
                </a:solidFill>
                <a:latin typeface="Meiryo UI" panose="020B0604030504040204" pitchFamily="50" charset="-128"/>
                <a:ea typeface="Meiryo UI" panose="020B0604030504040204" pitchFamily="50" charset="-128"/>
              </a:rPr>
              <a:t> </a:t>
            </a:r>
            <a:r>
              <a:rPr lang="en-US" altLang="en-US" sz="1800" dirty="0">
                <a:solidFill>
                  <a:srgbClr val="006666"/>
                </a:solidFill>
                <a:latin typeface="Meiryo UI" panose="020B0604030504040204" pitchFamily="50" charset="-128"/>
                <a:ea typeface="Meiryo UI" panose="020B0604030504040204" pitchFamily="50" charset="-128"/>
              </a:rPr>
              <a:t>- </a:t>
            </a:r>
            <a:r>
              <a:rPr lang="en-US" altLang="en-US" sz="1800" dirty="0" err="1">
                <a:solidFill>
                  <a:srgbClr val="006666"/>
                </a:solidFill>
                <a:latin typeface="Meiryo UI" panose="020B0604030504040204" pitchFamily="50" charset="-128"/>
                <a:ea typeface="Meiryo UI" panose="020B0604030504040204" pitchFamily="50" charset="-128"/>
              </a:rPr>
              <a:t>イスラエルと日本の企業、金融サービス、ベンチャーキャピタルファンド、大学、政府機関に精通しています</a:t>
            </a:r>
            <a:r>
              <a:rPr lang="en-US" altLang="en-US" sz="1800" dirty="0">
                <a:solidFill>
                  <a:srgbClr val="006666"/>
                </a:solidFill>
                <a:latin typeface="Meiryo UI" panose="020B0604030504040204" pitchFamily="50" charset="-128"/>
                <a:ea typeface="Meiryo UI" panose="020B0604030504040204" pitchFamily="50" charset="-128"/>
              </a:rPr>
              <a:t>。</a:t>
            </a:r>
          </a:p>
          <a:p>
            <a:pPr eaLnBrk="1" hangingPunct="1">
              <a:lnSpc>
                <a:spcPct val="100000"/>
              </a:lnSpc>
              <a:spcBef>
                <a:spcPct val="0"/>
              </a:spcBef>
              <a:buFontTx/>
              <a:buNone/>
            </a:pPr>
            <a:endParaRPr lang="en-US" altLang="en-US" sz="1800" dirty="0">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800" b="1" dirty="0" err="1">
                <a:solidFill>
                  <a:srgbClr val="006666"/>
                </a:solidFill>
                <a:latin typeface="Meiryo UI" panose="020B0604030504040204" pitchFamily="50" charset="-128"/>
                <a:ea typeface="Meiryo UI" panose="020B0604030504040204" pitchFamily="50" charset="-128"/>
              </a:rPr>
              <a:t>言語と文化</a:t>
            </a:r>
            <a:r>
              <a:rPr lang="en-US" altLang="en-US" sz="1800" b="1" dirty="0">
                <a:solidFill>
                  <a:srgbClr val="006666"/>
                </a:solidFill>
                <a:latin typeface="Meiryo UI" panose="020B0604030504040204" pitchFamily="50" charset="-128"/>
                <a:ea typeface="Meiryo UI" panose="020B0604030504040204" pitchFamily="50" charset="-128"/>
              </a:rPr>
              <a:t> </a:t>
            </a:r>
            <a:r>
              <a:rPr lang="en-US" altLang="en-US" sz="1800" dirty="0">
                <a:solidFill>
                  <a:srgbClr val="006666"/>
                </a:solidFill>
                <a:latin typeface="Meiryo UI" panose="020B0604030504040204" pitchFamily="50" charset="-128"/>
                <a:ea typeface="Meiryo UI" panose="020B0604030504040204" pitchFamily="50" charset="-128"/>
              </a:rPr>
              <a:t>- </a:t>
            </a:r>
            <a:r>
              <a:rPr lang="en-US" altLang="en-US" sz="1800" dirty="0" err="1" smtClean="0">
                <a:solidFill>
                  <a:srgbClr val="006666"/>
                </a:solidFill>
                <a:latin typeface="Meiryo UI" panose="020B0604030504040204" pitchFamily="50" charset="-128"/>
                <a:ea typeface="Meiryo UI" panose="020B0604030504040204" pitchFamily="50" charset="-128"/>
              </a:rPr>
              <a:t>イスラエルと日本の両方に配置されたマルチリンガルチーム</a:t>
            </a:r>
            <a:r>
              <a:rPr lang="ja-JP" altLang="en-US" sz="1800" dirty="0" err="1" smtClean="0">
                <a:solidFill>
                  <a:srgbClr val="006666"/>
                </a:solidFill>
                <a:latin typeface="Meiryo UI" panose="020B0604030504040204" pitchFamily="50" charset="-128"/>
                <a:ea typeface="Meiryo UI" panose="020B0604030504040204" pitchFamily="50" charset="-128"/>
              </a:rPr>
              <a:t>。</a:t>
            </a:r>
            <a:endParaRPr lang="en-US" altLang="en-US" sz="1800"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endParaRPr lang="en-US" altLang="en-US" sz="1800" dirty="0">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800" b="1" dirty="0" err="1">
                <a:solidFill>
                  <a:srgbClr val="006666"/>
                </a:solidFill>
                <a:latin typeface="Meiryo UI" panose="020B0604030504040204" pitchFamily="50" charset="-128"/>
                <a:ea typeface="Meiryo UI" panose="020B0604030504040204" pitchFamily="50" charset="-128"/>
              </a:rPr>
              <a:t>あらゆる業界で数百件の取引を成功させてきた実績があります</a:t>
            </a:r>
            <a:r>
              <a:rPr lang="en-US" altLang="en-US" sz="1800" b="1" dirty="0">
                <a:solidFill>
                  <a:srgbClr val="006666"/>
                </a:solidFill>
                <a:latin typeface="Meiryo UI" panose="020B0604030504040204" pitchFamily="50" charset="-128"/>
                <a:ea typeface="Meiryo UI" panose="020B0604030504040204" pitchFamily="50"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2"/>
          <p:cNvSpPr>
            <a:spLocks noGrp="1" noChangeArrowheads="1"/>
          </p:cNvSpPr>
          <p:nvPr>
            <p:ph type="title"/>
          </p:nvPr>
        </p:nvSpPr>
        <p:spPr>
          <a:xfrm>
            <a:off x="1136650" y="627063"/>
            <a:ext cx="7473950" cy="1325562"/>
          </a:xfrm>
        </p:spPr>
        <p:txBody>
          <a:bodyPr/>
          <a:lstStyle/>
          <a:p>
            <a:pPr eaLnBrk="1" hangingPunct="1">
              <a:spcAft>
                <a:spcPts val="600"/>
              </a:spcAft>
            </a:pPr>
            <a:r>
              <a:rPr lang="en-US" altLang="ja-JP" b="1" dirty="0" err="1" smtClean="0">
                <a:solidFill>
                  <a:srgbClr val="006666"/>
                </a:solidFill>
                <a:latin typeface="Meiryo UI" panose="020B0604030504040204" pitchFamily="50" charset="-128"/>
                <a:ea typeface="Meiryo UI" panose="020B0604030504040204" pitchFamily="50" charset="-128"/>
              </a:rPr>
              <a:t>チーム紹介</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89" name="Picture 11" descr="A picture containing person, person, sui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773238"/>
            <a:ext cx="17033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2"/>
          <p:cNvSpPr>
            <a:spLocks noChangeArrowheads="1"/>
          </p:cNvSpPr>
          <p:nvPr/>
        </p:nvSpPr>
        <p:spPr bwMode="auto">
          <a:xfrm>
            <a:off x="1828800" y="1628775"/>
            <a:ext cx="6977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US" altLang="he-IL" sz="1800" b="1" dirty="0">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ja-JP" altLang="en-US" sz="1800" dirty="0">
                <a:latin typeface="Meiryo UI" panose="020B0604030504040204" pitchFamily="50" charset="-128"/>
                <a:ea typeface="Meiryo UI" panose="020B0604030504040204" pitchFamily="50" charset="-128"/>
              </a:rPr>
              <a:t>エルハナン</a:t>
            </a:r>
            <a:r>
              <a:rPr lang="en-US" altLang="he-IL" sz="1800" dirty="0" smtClean="0">
                <a:latin typeface="Meiryo UI" panose="020B0604030504040204" pitchFamily="50" charset="-128"/>
                <a:ea typeface="Meiryo UI" panose="020B0604030504040204" pitchFamily="50" charset="-128"/>
              </a:rPr>
              <a:t>・S</a:t>
            </a:r>
            <a:r>
              <a:rPr lang="ja-JP" altLang="en-US" sz="1800" dirty="0" smtClean="0">
                <a:latin typeface="Meiryo UI" panose="020B0604030504040204" pitchFamily="50" charset="-128"/>
                <a:ea typeface="Meiryo UI" panose="020B0604030504040204" pitchFamily="50" charset="-128"/>
              </a:rPr>
              <a:t>・</a:t>
            </a:r>
            <a:r>
              <a:rPr lang="en-US" altLang="he-IL" sz="1800" dirty="0" err="1" smtClean="0">
                <a:latin typeface="Meiryo UI" panose="020B0604030504040204" pitchFamily="50" charset="-128"/>
                <a:ea typeface="Meiryo UI" panose="020B0604030504040204" pitchFamily="50" charset="-128"/>
              </a:rPr>
              <a:t>ハレルは、</a:t>
            </a:r>
            <a:r>
              <a:rPr lang="en-US" altLang="ja-JP" sz="1800" dirty="0" err="1" smtClean="0">
                <a:latin typeface="Meiryo UI" panose="020B0604030504040204" pitchFamily="50" charset="-128"/>
                <a:ea typeface="Meiryo UI" panose="020B0604030504040204" pitchFamily="50" charset="-128"/>
              </a:rPr>
              <a:t>Israel</a:t>
            </a:r>
            <a:r>
              <a:rPr lang="ja-JP" altLang="en-US" sz="1800" dirty="0" smtClean="0">
                <a:latin typeface="Meiryo UI" panose="020B0604030504040204" pitchFamily="50" charset="-128"/>
                <a:ea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rPr>
              <a:t>Discount </a:t>
            </a:r>
            <a:r>
              <a:rPr lang="en-US" altLang="ja-JP" sz="1800" dirty="0" err="1" smtClean="0">
                <a:latin typeface="Meiryo UI" panose="020B0604030504040204" pitchFamily="50" charset="-128"/>
                <a:ea typeface="Meiryo UI" panose="020B0604030504040204" pitchFamily="50" charset="-128"/>
              </a:rPr>
              <a:t>Bank</a:t>
            </a:r>
            <a:r>
              <a:rPr lang="en-US" altLang="he-IL" sz="1800" dirty="0" err="1" smtClean="0">
                <a:latin typeface="Meiryo UI" panose="020B0604030504040204" pitchFamily="50" charset="-128"/>
                <a:ea typeface="Meiryo UI" panose="020B0604030504040204" pitchFamily="50" charset="-128"/>
              </a:rPr>
              <a:t>のエグゼクティブ</a:t>
            </a:r>
            <a:r>
              <a:rPr lang="en-US" altLang="he-IL" sz="1800" dirty="0" err="1">
                <a:latin typeface="Meiryo UI" panose="020B0604030504040204" pitchFamily="50" charset="-128"/>
                <a:ea typeface="Meiryo UI" panose="020B0604030504040204" pitchFamily="50" charset="-128"/>
              </a:rPr>
              <a:t>・バンカーとして</a:t>
            </a:r>
            <a:r>
              <a:rPr lang="en-US" altLang="he-IL"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同銀行</a:t>
            </a:r>
            <a:r>
              <a:rPr lang="en-US" altLang="he-IL" sz="1800" dirty="0" smtClean="0">
                <a:latin typeface="Meiryo UI" panose="020B0604030504040204" pitchFamily="50" charset="-128"/>
                <a:ea typeface="Meiryo UI" panose="020B0604030504040204" pitchFamily="50" charset="-128"/>
              </a:rPr>
              <a:t>の</a:t>
            </a:r>
            <a:r>
              <a:rPr lang="ja-JP" altLang="en-US" sz="1800" dirty="0" smtClean="0">
                <a:latin typeface="Meiryo UI" panose="020B0604030504040204" pitchFamily="50" charset="-128"/>
                <a:ea typeface="Meiryo UI" panose="020B0604030504040204" pitchFamily="50" charset="-128"/>
              </a:rPr>
              <a:t>海外取引業務</a:t>
            </a:r>
            <a:r>
              <a:rPr lang="en-US" altLang="he-IL" sz="1800" dirty="0" err="1" smtClean="0">
                <a:latin typeface="Meiryo UI" panose="020B0604030504040204" pitchFamily="50" charset="-128"/>
                <a:ea typeface="Meiryo UI" panose="020B0604030504040204" pitchFamily="50" charset="-128"/>
              </a:rPr>
              <a:t>の責任者およびシニア</a:t>
            </a:r>
            <a:r>
              <a:rPr lang="en-US" altLang="he-IL" sz="1800" dirty="0" err="1">
                <a:latin typeface="Meiryo UI" panose="020B0604030504040204" pitchFamily="50" charset="-128"/>
                <a:ea typeface="Meiryo UI" panose="020B0604030504040204" pitchFamily="50" charset="-128"/>
              </a:rPr>
              <a:t>・クレジット・</a:t>
            </a:r>
            <a:r>
              <a:rPr lang="en-US" altLang="he-IL" sz="1800" dirty="0" err="1" smtClean="0">
                <a:latin typeface="Meiryo UI" panose="020B0604030504040204" pitchFamily="50" charset="-128"/>
                <a:ea typeface="Meiryo UI" panose="020B0604030504040204" pitchFamily="50" charset="-128"/>
              </a:rPr>
              <a:t>オフィサーを務めた経験があります</a:t>
            </a:r>
            <a:r>
              <a:rPr lang="en-US" altLang="he-IL" sz="1800" dirty="0" smtClean="0">
                <a:latin typeface="Meiryo UI" panose="020B0604030504040204" pitchFamily="50" charset="-128"/>
                <a:ea typeface="Meiryo UI" panose="020B0604030504040204" pitchFamily="50" charset="-128"/>
              </a:rPr>
              <a:t>。</a:t>
            </a:r>
            <a:r>
              <a:rPr lang="en-US" altLang="he-IL" sz="1800" dirty="0">
                <a:latin typeface="Meiryo UI" panose="020B0604030504040204" pitchFamily="50" charset="-128"/>
                <a:ea typeface="Meiryo UI" panose="020B0604030504040204" pitchFamily="50" charset="-128"/>
              </a:rPr>
              <a:t/>
            </a:r>
            <a:br>
              <a:rPr lang="en-US" altLang="he-IL" sz="1800" dirty="0">
                <a:latin typeface="Meiryo UI" panose="020B0604030504040204" pitchFamily="50" charset="-128"/>
                <a:ea typeface="Meiryo UI" panose="020B0604030504040204" pitchFamily="50" charset="-128"/>
              </a:rPr>
            </a:br>
            <a:endParaRPr lang="en-US" altLang="he-IL" sz="1800" dirty="0">
              <a:latin typeface="Meiryo UI" panose="020B0604030504040204" pitchFamily="50" charset="-128"/>
              <a:ea typeface="Meiryo UI" panose="020B0604030504040204" pitchFamily="50" charset="-128"/>
            </a:endParaRPr>
          </a:p>
          <a:p>
            <a:pPr algn="just" eaLnBrk="1" hangingPunct="1">
              <a:lnSpc>
                <a:spcPct val="100000"/>
              </a:lnSpc>
              <a:spcBef>
                <a:spcPct val="0"/>
              </a:spcBef>
              <a:buFontTx/>
              <a:buNone/>
            </a:pPr>
            <a:r>
              <a:rPr lang="en-US" altLang="zh-CN" sz="1800" dirty="0" err="1" smtClean="0">
                <a:latin typeface="Meiryo UI" panose="020B0604030504040204" pitchFamily="50" charset="-128"/>
                <a:ea typeface="Meiryo UI" panose="020B0604030504040204" pitchFamily="50" charset="-128"/>
              </a:rPr>
              <a:t>イスラエルと日本の関係強化に貢献したことが評価され</a:t>
            </a:r>
            <a:r>
              <a:rPr lang="en-US" altLang="zh-CN" sz="1800" dirty="0" err="1">
                <a:latin typeface="Meiryo UI" panose="020B0604030504040204" pitchFamily="50" charset="-128"/>
                <a:ea typeface="Meiryo UI" panose="020B0604030504040204" pitchFamily="50" charset="-128"/>
              </a:rPr>
              <a:t>、</a:t>
            </a:r>
            <a:r>
              <a:rPr lang="en-US" altLang="zh-CN" sz="1800" dirty="0" err="1" smtClean="0">
                <a:latin typeface="Meiryo UI" panose="020B0604030504040204" pitchFamily="50" charset="-128"/>
                <a:ea typeface="Meiryo UI" panose="020B0604030504040204" pitchFamily="50" charset="-128"/>
              </a:rPr>
              <a:t>日本政府から旭日小綬章を授与されました</a:t>
            </a:r>
            <a:r>
              <a:rPr lang="en-US" altLang="zh-CN" sz="1800" dirty="0" smtClean="0">
                <a:latin typeface="Meiryo UI" panose="020B0604030504040204" pitchFamily="50" charset="-128"/>
                <a:ea typeface="Meiryo UI" panose="020B0604030504040204" pitchFamily="50" charset="-128"/>
              </a:rPr>
              <a:t>。</a:t>
            </a:r>
            <a:endParaRPr lang="en-US" altLang="he-IL" sz="1800" dirty="0">
              <a:solidFill>
                <a:schemeClr val="accent2"/>
              </a:solidFill>
              <a:latin typeface="Meiryo UI" panose="020B0604030504040204" pitchFamily="50" charset="-128"/>
              <a:ea typeface="Meiryo UI" panose="020B0604030504040204" pitchFamily="50" charset="-128"/>
            </a:endParaRPr>
          </a:p>
          <a:p>
            <a:pPr algn="just" eaLnBrk="1" hangingPunct="1">
              <a:lnSpc>
                <a:spcPct val="100000"/>
              </a:lnSpc>
              <a:spcBef>
                <a:spcPct val="0"/>
              </a:spcBef>
              <a:buFontTx/>
              <a:buNone/>
            </a:pPr>
            <a:endParaRPr lang="en-US" altLang="he-IL" sz="1800" dirty="0">
              <a:solidFill>
                <a:schemeClr val="accent2"/>
              </a:solidFill>
              <a:latin typeface="Meiryo UI" panose="020B0604030504040204" pitchFamily="50" charset="-128"/>
              <a:ea typeface="Meiryo UI" panose="020B0604030504040204" pitchFamily="50" charset="-128"/>
            </a:endParaRPr>
          </a:p>
          <a:p>
            <a:pPr algn="just" eaLnBrk="1" hangingPunct="1">
              <a:lnSpc>
                <a:spcPct val="100000"/>
              </a:lnSpc>
              <a:spcBef>
                <a:spcPct val="0"/>
              </a:spcBef>
              <a:buFontTx/>
              <a:buNone/>
            </a:pPr>
            <a:r>
              <a:rPr lang="ja-JP" altLang="en-US" sz="1800" dirty="0">
                <a:latin typeface="Meiryo UI" panose="020B0604030504040204" pitchFamily="50" charset="-128"/>
                <a:ea typeface="Meiryo UI" panose="020B0604030504040204" pitchFamily="50" charset="-128"/>
              </a:rPr>
              <a:t>「日本イスラエル親善協会」</a:t>
            </a:r>
            <a:r>
              <a:rPr lang="en-US" altLang="he-IL" sz="1800" dirty="0" err="1" smtClean="0">
                <a:latin typeface="Meiryo UI" panose="020B0604030504040204" pitchFamily="50" charset="-128"/>
                <a:ea typeface="Meiryo UI" panose="020B0604030504040204" pitchFamily="50" charset="-128"/>
              </a:rPr>
              <a:t>よび商工会議所の元会長であり</a:t>
            </a:r>
            <a:r>
              <a:rPr lang="en-US" altLang="he-IL" sz="1800" dirty="0" err="1">
                <a:latin typeface="Meiryo UI" panose="020B0604030504040204" pitchFamily="50" charset="-128"/>
                <a:ea typeface="Meiryo UI" panose="020B0604030504040204" pitchFamily="50" charset="-128"/>
              </a:rPr>
              <a:t>、現在は同協会の名誉会長を務めています</a:t>
            </a:r>
            <a:r>
              <a:rPr lang="en-US" altLang="he-IL" sz="1800" dirty="0">
                <a:latin typeface="Meiryo UI" panose="020B0604030504040204" pitchFamily="50" charset="-128"/>
                <a:ea typeface="Meiryo UI" panose="020B0604030504040204" pitchFamily="50" charset="-128"/>
              </a:rPr>
              <a:t>。</a:t>
            </a:r>
          </a:p>
          <a:p>
            <a:pPr algn="just" eaLnBrk="1" hangingPunct="1">
              <a:lnSpc>
                <a:spcPct val="100000"/>
              </a:lnSpc>
              <a:spcBef>
                <a:spcPct val="0"/>
              </a:spcBef>
              <a:buFontTx/>
              <a:buNone/>
            </a:pPr>
            <a:endParaRPr lang="en-US" altLang="he-IL" sz="1800" dirty="0">
              <a:latin typeface="Meiryo UI" panose="020B0604030504040204" pitchFamily="50" charset="-128"/>
              <a:ea typeface="Meiryo UI" panose="020B0604030504040204" pitchFamily="50" charset="-128"/>
            </a:endParaRPr>
          </a:p>
          <a:p>
            <a:pPr algn="just" eaLnBrk="1" hangingPunct="1">
              <a:lnSpc>
                <a:spcPct val="100000"/>
              </a:lnSpc>
              <a:spcBef>
                <a:spcPct val="0"/>
              </a:spcBef>
              <a:buFontTx/>
              <a:buNone/>
            </a:pPr>
            <a:r>
              <a:rPr lang="en-US" altLang="he-IL" sz="1800" dirty="0" err="1" smtClean="0">
                <a:latin typeface="Meiryo UI" panose="020B0604030504040204" pitchFamily="50" charset="-128"/>
                <a:ea typeface="Meiryo UI" panose="020B0604030504040204" pitchFamily="50" charset="-128"/>
              </a:rPr>
              <a:t>国際的な銀行業務や外国貿易に関する経験と専門知識を持ち</a:t>
            </a:r>
            <a:r>
              <a:rPr lang="en-US" altLang="he-IL" sz="1800" dirty="0" err="1">
                <a:latin typeface="Meiryo UI" panose="020B0604030504040204" pitchFamily="50" charset="-128"/>
                <a:ea typeface="Meiryo UI" panose="020B0604030504040204" pitchFamily="50" charset="-128"/>
              </a:rPr>
              <a:t>、イスラエルや日本の企業や商社との多くの接点を持っているため</a:t>
            </a:r>
            <a:r>
              <a:rPr lang="en-US" altLang="he-IL" sz="1800" dirty="0" err="1" smtClean="0">
                <a:latin typeface="Meiryo UI" panose="020B0604030504040204" pitchFamily="50" charset="-128"/>
                <a:ea typeface="Meiryo UI" panose="020B0604030504040204" pitchFamily="50" charset="-128"/>
              </a:rPr>
              <a:t>、多様な</a:t>
            </a:r>
            <a:r>
              <a:rPr lang="ja-JP" altLang="en-US" sz="1800" dirty="0" smtClean="0">
                <a:latin typeface="Meiryo UI" panose="020B0604030504040204" pitchFamily="50" charset="-128"/>
                <a:ea typeface="Meiryo UI" panose="020B0604030504040204" pitchFamily="50" charset="-128"/>
              </a:rPr>
              <a:t>ビジネス</a:t>
            </a:r>
            <a:r>
              <a:rPr lang="en-US" altLang="he-IL" sz="1800" dirty="0" err="1" smtClean="0">
                <a:latin typeface="Meiryo UI" panose="020B0604030504040204" pitchFamily="50" charset="-128"/>
                <a:ea typeface="Meiryo UI" panose="020B0604030504040204" pitchFamily="50" charset="-128"/>
              </a:rPr>
              <a:t>サービスや国際</a:t>
            </a:r>
            <a:r>
              <a:rPr lang="ja-JP" altLang="en-US" sz="1800" dirty="0" smtClean="0">
                <a:latin typeface="Meiryo UI" panose="020B0604030504040204" pitchFamily="50" charset="-128"/>
                <a:ea typeface="Meiryo UI" panose="020B0604030504040204" pitchFamily="50" charset="-128"/>
              </a:rPr>
              <a:t>ファインナンス</a:t>
            </a:r>
            <a:r>
              <a:rPr lang="en-US" altLang="he-IL" sz="1800" dirty="0" err="1" smtClean="0">
                <a:latin typeface="Meiryo UI" panose="020B0604030504040204" pitchFamily="50" charset="-128"/>
                <a:ea typeface="Meiryo UI" panose="020B0604030504040204" pitchFamily="50" charset="-128"/>
              </a:rPr>
              <a:t>を提供することが</a:t>
            </a:r>
            <a:r>
              <a:rPr lang="ja-JP" altLang="en-US" sz="1800" dirty="0" smtClean="0">
                <a:latin typeface="Meiryo UI" panose="020B0604030504040204" pitchFamily="50" charset="-128"/>
                <a:ea typeface="Meiryo UI" panose="020B0604030504040204" pitchFamily="50" charset="-128"/>
              </a:rPr>
              <a:t>可能です</a:t>
            </a:r>
            <a:r>
              <a:rPr lang="en-US" altLang="he-IL" sz="1800" dirty="0" smtClean="0">
                <a:latin typeface="Meiryo UI" panose="020B0604030504040204" pitchFamily="50" charset="-128"/>
                <a:ea typeface="Meiryo UI" panose="020B0604030504040204" pitchFamily="50" charset="-128"/>
              </a:rPr>
              <a:t>。</a:t>
            </a:r>
            <a:endParaRPr lang="en-US" altLang="he-IL" sz="1800" dirty="0">
              <a:latin typeface="Meiryo UI" panose="020B0604030504040204" pitchFamily="50" charset="-128"/>
              <a:ea typeface="Meiryo UI" panose="020B0604030504040204" pitchFamily="50" charset="-128"/>
            </a:endParaRPr>
          </a:p>
          <a:p>
            <a:pPr algn="just" eaLnBrk="1" hangingPunct="1">
              <a:lnSpc>
                <a:spcPct val="100000"/>
              </a:lnSpc>
              <a:spcBef>
                <a:spcPct val="0"/>
              </a:spcBef>
              <a:buFontTx/>
              <a:buNone/>
            </a:pPr>
            <a:endParaRPr lang="en-US" altLang="he-IL" sz="1800" dirty="0">
              <a:latin typeface="Meiryo UI" panose="020B0604030504040204" pitchFamily="50" charset="-128"/>
              <a:ea typeface="Meiryo UI" panose="020B0604030504040204" pitchFamily="50" charset="-128"/>
            </a:endParaRPr>
          </a:p>
          <a:p>
            <a:pPr algn="just" eaLnBrk="1" hangingPunct="1">
              <a:lnSpc>
                <a:spcPct val="100000"/>
              </a:lnSpc>
              <a:spcBef>
                <a:spcPct val="0"/>
              </a:spcBef>
              <a:buFontTx/>
              <a:buNone/>
            </a:pPr>
            <a:endParaRPr lang="en-US" altLang="he-IL" sz="1800" dirty="0">
              <a:latin typeface="Meiryo UI" panose="020B0604030504040204" pitchFamily="50" charset="-128"/>
              <a:ea typeface="Meiryo UI" panose="020B0604030504040204" pitchFamily="50" charset="-128"/>
            </a:endParaRPr>
          </a:p>
        </p:txBody>
      </p:sp>
      <p:pic>
        <p:nvPicPr>
          <p:cNvPr id="16391" name="Picture 14" descr="A picture containing shap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4925" y="2368550"/>
            <a:ext cx="21399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a:xfrm>
            <a:off x="1136650" y="627063"/>
            <a:ext cx="7473950" cy="1325562"/>
          </a:xfrm>
        </p:spPr>
        <p:txBody>
          <a:bodyPr/>
          <a:lstStyle/>
          <a:p>
            <a:pPr eaLnBrk="1" hangingPunct="1">
              <a:spcAft>
                <a:spcPts val="600"/>
              </a:spcAft>
            </a:pPr>
            <a:r>
              <a:rPr lang="en-US" altLang="ja-JP" b="1" dirty="0" err="1" smtClean="0">
                <a:solidFill>
                  <a:srgbClr val="006666"/>
                </a:solidFill>
                <a:latin typeface="Meiryo UI" panose="020B0604030504040204" pitchFamily="50" charset="-128"/>
                <a:ea typeface="Meiryo UI" panose="020B0604030504040204" pitchFamily="50" charset="-128"/>
              </a:rPr>
              <a:t>チーム紹介</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7"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A person smiling for the camera&#10;&#10;Description automatically generated with medium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628775"/>
            <a:ext cx="11049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A person with long hair&#10;&#10;Description automatically generated with low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4173538"/>
            <a:ext cx="11017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13"/>
          <p:cNvSpPr txBox="1">
            <a:spLocks noChangeArrowheads="1"/>
          </p:cNvSpPr>
          <p:nvPr/>
        </p:nvSpPr>
        <p:spPr bwMode="auto">
          <a:xfrm>
            <a:off x="1919288" y="1689100"/>
            <a:ext cx="65643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solidFill>
                  <a:srgbClr val="006666"/>
                </a:solidFill>
                <a:latin typeface="Meiryo UI" panose="020B0604030504040204" pitchFamily="50" charset="-128"/>
                <a:ea typeface="Meiryo UI" panose="020B0604030504040204" pitchFamily="50" charset="-128"/>
              </a:rPr>
              <a:t>Avital </a:t>
            </a:r>
            <a:r>
              <a:rPr lang="en-US" altLang="en-US" sz="1800" b="1" dirty="0" err="1" smtClean="0">
                <a:solidFill>
                  <a:srgbClr val="006666"/>
                </a:solidFill>
                <a:latin typeface="Meiryo UI" panose="020B0604030504040204" pitchFamily="50" charset="-128"/>
                <a:ea typeface="Meiryo UI" panose="020B0604030504040204" pitchFamily="50" charset="-128"/>
              </a:rPr>
              <a:t>Peritz</a:t>
            </a:r>
            <a:r>
              <a:rPr lang="en-US" altLang="en-US" sz="1800" b="1" dirty="0" smtClean="0">
                <a:solidFill>
                  <a:srgbClr val="006666"/>
                </a:solidFill>
                <a:latin typeface="Meiryo UI" panose="020B0604030504040204" pitchFamily="50" charset="-128"/>
                <a:ea typeface="Meiryo UI" panose="020B0604030504040204" pitchFamily="50" charset="-128"/>
              </a:rPr>
              <a:t> </a:t>
            </a:r>
            <a:r>
              <a:rPr lang="ja-JP" altLang="en-US" sz="1800" b="1" dirty="0" smtClean="0">
                <a:solidFill>
                  <a:srgbClr val="006666"/>
                </a:solidFill>
                <a:latin typeface="Meiryo UI" panose="020B0604030504040204" pitchFamily="50" charset="-128"/>
                <a:ea typeface="Meiryo UI" panose="020B0604030504040204" pitchFamily="50" charset="-128"/>
              </a:rPr>
              <a:t>マネージャー、ライフサイエンス</a:t>
            </a:r>
            <a:endParaRPr lang="en-US" altLang="en-US" sz="1800" b="1"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a:latin typeface="Meiryo UI" panose="020B0604030504040204" pitchFamily="50" charset="-128"/>
                <a:ea typeface="Meiryo UI" panose="020B0604030504040204" pitchFamily="50" charset="-128"/>
              </a:rPr>
              <a:t>2014年に入社し、ライフサイエンス関連のすべての業務を担当しています。HIHに入社する前は、世界的な製薬会社でCRAを務めていました。テルアビブ大学で生命・医療科学の</a:t>
            </a:r>
            <a:r>
              <a:rPr lang="en-US" altLang="en-US" sz="1400" dirty="0" smtClean="0">
                <a:latin typeface="Meiryo UI" panose="020B0604030504040204" pitchFamily="50" charset="-128"/>
                <a:ea typeface="Meiryo UI" panose="020B0604030504040204" pitchFamily="50" charset="-128"/>
              </a:rPr>
              <a:t>B.S.C</a:t>
            </a:r>
            <a:r>
              <a:rPr lang="ja-JP" altLang="en-US" sz="1400" dirty="0">
                <a:latin typeface="Meiryo UI" panose="020B0604030504040204" pitchFamily="50" charset="-128"/>
                <a:ea typeface="Meiryo UI" panose="020B0604030504040204" pitchFamily="50" charset="-128"/>
              </a:rPr>
              <a:t>及</a:t>
            </a:r>
            <a:r>
              <a:rPr lang="ja-JP" altLang="en-US" sz="1400" dirty="0" smtClean="0">
                <a:latin typeface="Meiryo UI" panose="020B0604030504040204" pitchFamily="50" charset="-128"/>
                <a:ea typeface="Meiryo UI" panose="020B0604030504040204" pitchFamily="50" charset="-128"/>
              </a:rPr>
              <a:t>び</a:t>
            </a:r>
            <a:r>
              <a:rPr lang="en-US" altLang="en-US" sz="1400" dirty="0" smtClean="0">
                <a:latin typeface="Meiryo UI" panose="020B0604030504040204" pitchFamily="50" charset="-128"/>
                <a:ea typeface="Meiryo UI" panose="020B0604030504040204" pitchFamily="50" charset="-128"/>
              </a:rPr>
              <a:t>、</a:t>
            </a:r>
            <a:r>
              <a:rPr lang="en-US" altLang="en-US" sz="1400" dirty="0" err="1" smtClean="0">
                <a:latin typeface="Meiryo UI" panose="020B0604030504040204" pitchFamily="50" charset="-128"/>
                <a:ea typeface="Meiryo UI" panose="020B0604030504040204" pitchFamily="50" charset="-128"/>
              </a:rPr>
              <a:t>CRAの</a:t>
            </a:r>
            <a:r>
              <a:rPr lang="ja-JP" altLang="en-US" sz="1400" dirty="0" smtClean="0">
                <a:latin typeface="Meiryo UI" panose="020B0604030504040204" pitchFamily="50" charset="-128"/>
                <a:ea typeface="Meiryo UI" panose="020B0604030504040204" pitchFamily="50" charset="-128"/>
              </a:rPr>
              <a:t>学位</a:t>
            </a:r>
            <a:r>
              <a:rPr lang="en-US" altLang="en-US" sz="1400" dirty="0" err="1" smtClean="0">
                <a:latin typeface="Meiryo UI" panose="020B0604030504040204" pitchFamily="50" charset="-128"/>
                <a:ea typeface="Meiryo UI" panose="020B0604030504040204" pitchFamily="50" charset="-128"/>
              </a:rPr>
              <a:t>を取得</a:t>
            </a:r>
            <a:r>
              <a:rPr lang="en-US" altLang="en-US" sz="1400" dirty="0" smtClean="0">
                <a:latin typeface="Meiryo UI" panose="020B0604030504040204" pitchFamily="50" charset="-128"/>
                <a:ea typeface="Meiryo UI" panose="020B0604030504040204" pitchFamily="50" charset="-128"/>
              </a:rPr>
              <a:t>。</a:t>
            </a:r>
            <a:endParaRPr lang="en-US" altLang="en-US" sz="1400" dirty="0">
              <a:latin typeface="Meiryo UI" panose="020B0604030504040204" pitchFamily="50" charset="-128"/>
              <a:ea typeface="Meiryo UI" panose="020B0604030504040204" pitchFamily="50" charset="-128"/>
            </a:endParaRPr>
          </a:p>
        </p:txBody>
      </p:sp>
      <p:sp>
        <p:nvSpPr>
          <p:cNvPr id="18441" name="TextBox 17"/>
          <p:cNvSpPr txBox="1">
            <a:spLocks noChangeArrowheads="1"/>
          </p:cNvSpPr>
          <p:nvPr/>
        </p:nvSpPr>
        <p:spPr bwMode="auto">
          <a:xfrm>
            <a:off x="1919288" y="2905125"/>
            <a:ext cx="669131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b="1" dirty="0" err="1" smtClean="0">
                <a:solidFill>
                  <a:srgbClr val="006666"/>
                </a:solidFill>
                <a:latin typeface="Meiryo UI" panose="020B0604030504040204" pitchFamily="50" charset="-128"/>
                <a:ea typeface="Meiryo UI" panose="020B0604030504040204" pitchFamily="50" charset="-128"/>
              </a:rPr>
              <a:t>Benzi</a:t>
            </a:r>
            <a:r>
              <a:rPr lang="ja-JP" altLang="en-US" sz="1800" b="1" dirty="0" smtClean="0">
                <a:solidFill>
                  <a:srgbClr val="006666"/>
                </a:solidFill>
                <a:latin typeface="Meiryo UI" panose="020B0604030504040204" pitchFamily="50" charset="-128"/>
                <a:ea typeface="Meiryo UI" panose="020B0604030504040204" pitchFamily="50" charset="-128"/>
              </a:rPr>
              <a:t> </a:t>
            </a:r>
            <a:r>
              <a:rPr lang="en-US" altLang="ja-JP" sz="1800" b="1" dirty="0" err="1" smtClean="0">
                <a:solidFill>
                  <a:srgbClr val="006666"/>
                </a:solidFill>
                <a:latin typeface="Meiryo UI" panose="020B0604030504040204" pitchFamily="50" charset="-128"/>
                <a:ea typeface="Meiryo UI" panose="020B0604030504040204" pitchFamily="50" charset="-128"/>
              </a:rPr>
              <a:t>Serebro</a:t>
            </a:r>
            <a:r>
              <a:rPr lang="ja-JP" altLang="en-US" sz="1800" b="1" dirty="0" err="1">
                <a:solidFill>
                  <a:srgbClr val="006666"/>
                </a:solidFill>
                <a:latin typeface="Meiryo UI" panose="020B0604030504040204" pitchFamily="50" charset="-128"/>
                <a:ea typeface="Meiryo UI" panose="020B0604030504040204" pitchFamily="50" charset="-128"/>
              </a:rPr>
              <a:t>　</a:t>
            </a:r>
            <a:r>
              <a:rPr lang="en-US" altLang="en-US" sz="1800" b="1" dirty="0" err="1" smtClean="0">
                <a:solidFill>
                  <a:srgbClr val="006666"/>
                </a:solidFill>
                <a:latin typeface="Meiryo UI" panose="020B0604030504040204" pitchFamily="50" charset="-128"/>
                <a:ea typeface="Meiryo UI" panose="020B0604030504040204" pitchFamily="50" charset="-128"/>
              </a:rPr>
              <a:t>IT</a:t>
            </a:r>
            <a:r>
              <a:rPr lang="en-US" altLang="en-US" sz="1800" b="1" dirty="0" err="1">
                <a:solidFill>
                  <a:srgbClr val="006666"/>
                </a:solidFill>
                <a:latin typeface="Meiryo UI" panose="020B0604030504040204" pitchFamily="50" charset="-128"/>
                <a:ea typeface="Meiryo UI" panose="020B0604030504040204" pitchFamily="50" charset="-128"/>
              </a:rPr>
              <a:t>スペシャリスト、ビジネス開発担当</a:t>
            </a:r>
            <a:endParaRPr lang="en-US" altLang="en-US" sz="1800" b="1"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a:latin typeface="Meiryo UI" panose="020B0604030504040204" pitchFamily="50" charset="-128"/>
                <a:ea typeface="Meiryo UI" panose="020B0604030504040204" pitchFamily="50" charset="-128"/>
              </a:rPr>
              <a:t>2017年にHIH入社。ベンジーは、経験豊富なCIOおよびITシニア・エグゼクティブです。HIHに入社する前は、EFR </a:t>
            </a:r>
            <a:r>
              <a:rPr lang="en-US" altLang="en-US" sz="1400" dirty="0" err="1">
                <a:latin typeface="Meiryo UI" panose="020B0604030504040204" pitchFamily="50" charset="-128"/>
                <a:ea typeface="Meiryo UI" panose="020B0604030504040204" pitchFamily="50" charset="-128"/>
              </a:rPr>
              <a:t>GroupでVIO、IT担当副社長、Cal</a:t>
            </a:r>
            <a:r>
              <a:rPr lang="en-US" altLang="en-US" sz="1400" dirty="0">
                <a:latin typeface="Meiryo UI" panose="020B0604030504040204" pitchFamily="50" charset="-128"/>
                <a:ea typeface="Meiryo UI" panose="020B0604030504040204" pitchFamily="50" charset="-128"/>
              </a:rPr>
              <a:t> 0 Israel Credit Cardsで技術開発とイノベーションの責任者を務め、IBMではいくつかの技術的および管理的な役割を果たしました</a:t>
            </a:r>
            <a:r>
              <a:rPr lang="en-US" altLang="en-US" sz="1400" dirty="0" smtClean="0">
                <a:latin typeface="Meiryo UI" panose="020B0604030504040204" pitchFamily="50" charset="-128"/>
                <a:ea typeface="Meiryo UI" panose="020B0604030504040204" pitchFamily="50" charset="-128"/>
              </a:rPr>
              <a:t>。統計学やコンピュータサイエンス</a:t>
            </a:r>
            <a:r>
              <a:rPr lang="ja-JP" altLang="en-US" sz="1400" dirty="0" smtClean="0">
                <a:latin typeface="Meiryo UI" panose="020B0604030504040204" pitchFamily="50" charset="-128"/>
                <a:ea typeface="Meiryo UI" panose="020B0604030504040204" pitchFamily="50" charset="-128"/>
              </a:rPr>
              <a:t>の学位を取得しています。</a:t>
            </a:r>
            <a:endParaRPr lang="en-US" altLang="en-US" sz="1400" dirty="0">
              <a:latin typeface="Meiryo UI" panose="020B0604030504040204" pitchFamily="50" charset="-128"/>
              <a:ea typeface="Meiryo UI" panose="020B0604030504040204" pitchFamily="50" charset="-128"/>
            </a:endParaRPr>
          </a:p>
        </p:txBody>
      </p:sp>
      <p:sp>
        <p:nvSpPr>
          <p:cNvPr id="18442" name="TextBox 18"/>
          <p:cNvSpPr txBox="1">
            <a:spLocks noChangeArrowheads="1"/>
          </p:cNvSpPr>
          <p:nvPr/>
        </p:nvSpPr>
        <p:spPr bwMode="auto">
          <a:xfrm>
            <a:off x="1919288" y="4200525"/>
            <a:ext cx="6564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solidFill>
                  <a:srgbClr val="006666"/>
                </a:solidFill>
                <a:latin typeface="Meiryo UI" panose="020B0604030504040204" pitchFamily="50" charset="-128"/>
                <a:ea typeface="Meiryo UI" panose="020B0604030504040204" pitchFamily="50" charset="-128"/>
              </a:rPr>
              <a:t>Helena Goldman, </a:t>
            </a:r>
            <a:r>
              <a:rPr lang="ja-JP" altLang="en-US" sz="1800" b="1" dirty="0" smtClean="0">
                <a:solidFill>
                  <a:srgbClr val="006666"/>
                </a:solidFill>
                <a:latin typeface="Meiryo UI" panose="020B0604030504040204" pitchFamily="50" charset="-128"/>
                <a:ea typeface="Meiryo UI" panose="020B0604030504040204" pitchFamily="50" charset="-128"/>
              </a:rPr>
              <a:t>ビジネス開発、</a:t>
            </a:r>
            <a:r>
              <a:rPr lang="en-US" altLang="ja-JP" sz="1800" b="1" dirty="0" smtClean="0">
                <a:solidFill>
                  <a:srgbClr val="006666"/>
                </a:solidFill>
                <a:latin typeface="Meiryo UI" panose="020B0604030504040204" pitchFamily="50" charset="-128"/>
                <a:ea typeface="Meiryo UI" panose="020B0604030504040204" pitchFamily="50" charset="-128"/>
              </a:rPr>
              <a:t>IT/</a:t>
            </a:r>
            <a:r>
              <a:rPr lang="ja-JP" altLang="en-US" sz="1800" b="1" dirty="0" smtClean="0">
                <a:solidFill>
                  <a:srgbClr val="006666"/>
                </a:solidFill>
                <a:latin typeface="Meiryo UI" panose="020B0604030504040204" pitchFamily="50" charset="-128"/>
                <a:ea typeface="Meiryo UI" panose="020B0604030504040204" pitchFamily="50" charset="-128"/>
              </a:rPr>
              <a:t>半導体</a:t>
            </a:r>
            <a:endParaRPr lang="en-US" altLang="ja-JP" sz="1800" b="1" dirty="0" smtClean="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smtClean="0">
                <a:latin typeface="Meiryo UI" panose="020B0604030504040204" pitchFamily="50" charset="-128"/>
                <a:ea typeface="Meiryo UI" panose="020B0604030504040204" pitchFamily="50" charset="-128"/>
              </a:rPr>
              <a:t>2021</a:t>
            </a:r>
            <a:r>
              <a:rPr lang="en-US" altLang="en-US" sz="1400" dirty="0">
                <a:latin typeface="Meiryo UI" panose="020B0604030504040204" pitchFamily="50" charset="-128"/>
                <a:ea typeface="Meiryo UI" panose="020B0604030504040204" pitchFamily="50" charset="-128"/>
              </a:rPr>
              <a:t>年HIH入社。Helenaは、IT</a:t>
            </a:r>
            <a:r>
              <a:rPr lang="en-US" altLang="en-US" sz="1400" dirty="0" smtClean="0">
                <a:latin typeface="Meiryo UI" panose="020B0604030504040204" pitchFamily="50" charset="-128"/>
                <a:ea typeface="Meiryo UI" panose="020B0604030504040204" pitchFamily="50" charset="-128"/>
              </a:rPr>
              <a:t>と半導体の</a:t>
            </a:r>
            <a:r>
              <a:rPr lang="ja-JP" altLang="en-US" sz="1400" dirty="0" smtClean="0">
                <a:latin typeface="Meiryo UI" panose="020B0604030504040204" pitchFamily="50" charset="-128"/>
                <a:ea typeface="Meiryo UI" panose="020B0604030504040204" pitchFamily="50" charset="-128"/>
              </a:rPr>
              <a:t>ビジネス開発</a:t>
            </a:r>
            <a:r>
              <a:rPr lang="en-US" altLang="en-US" sz="1400" dirty="0" err="1" smtClean="0">
                <a:latin typeface="Meiryo UI" panose="020B0604030504040204" pitchFamily="50" charset="-128"/>
                <a:ea typeface="Meiryo UI" panose="020B0604030504040204" pitchFamily="50" charset="-128"/>
              </a:rPr>
              <a:t>を担当しています</a:t>
            </a:r>
            <a:r>
              <a:rPr lang="en-US" altLang="en-US" sz="1400" dirty="0" err="1">
                <a:latin typeface="Meiryo UI" panose="020B0604030504040204" pitchFamily="50" charset="-128"/>
                <a:ea typeface="Meiryo UI" panose="020B0604030504040204" pitchFamily="50" charset="-128"/>
              </a:rPr>
              <a:t>。HIHに入社する前は、Paz</a:t>
            </a:r>
            <a:r>
              <a:rPr lang="en-US" altLang="en-US" sz="1400" dirty="0">
                <a:latin typeface="Meiryo UI" panose="020B0604030504040204" pitchFamily="50" charset="-128"/>
                <a:ea typeface="Meiryo UI" panose="020B0604030504040204" pitchFamily="50" charset="-128"/>
              </a:rPr>
              <a:t> Oil </a:t>
            </a:r>
            <a:r>
              <a:rPr lang="en-US" altLang="en-US" sz="1400" dirty="0" err="1">
                <a:latin typeface="Meiryo UI" panose="020B0604030504040204" pitchFamily="50" charset="-128"/>
                <a:ea typeface="Meiryo UI" panose="020B0604030504040204" pitchFamily="50" charset="-128"/>
              </a:rPr>
              <a:t>Companyで化学実験室のQAを担当していました。テルアビブ大学で経済学と東アジア研究の学士号を取得</a:t>
            </a:r>
            <a:r>
              <a:rPr lang="en-US" altLang="en-US" sz="1400" dirty="0">
                <a:latin typeface="Meiryo UI" panose="020B0604030504040204" pitchFamily="50" charset="-128"/>
                <a:ea typeface="Meiryo UI" panose="020B0604030504040204" pitchFamily="50" charset="-128"/>
              </a:rPr>
              <a:t>。</a:t>
            </a:r>
          </a:p>
        </p:txBody>
      </p:sp>
      <p:sp>
        <p:nvSpPr>
          <p:cNvPr id="18443" name="TextBox 19"/>
          <p:cNvSpPr txBox="1">
            <a:spLocks noChangeArrowheads="1"/>
          </p:cNvSpPr>
          <p:nvPr/>
        </p:nvSpPr>
        <p:spPr bwMode="auto">
          <a:xfrm>
            <a:off x="1919288" y="5532512"/>
            <a:ext cx="6840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err="1">
                <a:solidFill>
                  <a:srgbClr val="006666"/>
                </a:solidFill>
                <a:latin typeface="Meiryo UI" panose="020B0604030504040204" pitchFamily="50" charset="-128"/>
                <a:ea typeface="Meiryo UI" panose="020B0604030504040204" pitchFamily="50" charset="-128"/>
              </a:rPr>
              <a:t>Niv</a:t>
            </a:r>
            <a:r>
              <a:rPr lang="en-US" altLang="en-US" sz="1800" b="1" dirty="0">
                <a:solidFill>
                  <a:srgbClr val="006666"/>
                </a:solidFill>
                <a:latin typeface="Meiryo UI" panose="020B0604030504040204" pitchFamily="50" charset="-128"/>
                <a:ea typeface="Meiryo UI" panose="020B0604030504040204" pitchFamily="50" charset="-128"/>
              </a:rPr>
              <a:t> Vidal, </a:t>
            </a:r>
            <a:r>
              <a:rPr lang="ja-JP" altLang="en-US" sz="1800" b="1" dirty="0" smtClean="0">
                <a:solidFill>
                  <a:srgbClr val="006666"/>
                </a:solidFill>
                <a:latin typeface="Meiryo UI" panose="020B0604030504040204" pitchFamily="50" charset="-128"/>
                <a:ea typeface="Meiryo UI" panose="020B0604030504040204" pitchFamily="50" charset="-128"/>
              </a:rPr>
              <a:t>ビジネス開発、</a:t>
            </a:r>
            <a:r>
              <a:rPr lang="en-US" altLang="ja-JP" sz="1800" b="1" dirty="0" smtClean="0">
                <a:solidFill>
                  <a:srgbClr val="006666"/>
                </a:solidFill>
                <a:latin typeface="Meiryo UI" panose="020B0604030504040204" pitchFamily="50" charset="-128"/>
                <a:ea typeface="Meiryo UI" panose="020B0604030504040204" pitchFamily="50" charset="-128"/>
              </a:rPr>
              <a:t>IT/</a:t>
            </a:r>
            <a:r>
              <a:rPr lang="ja-JP" altLang="en-US" sz="1800" b="1" dirty="0" smtClean="0">
                <a:solidFill>
                  <a:srgbClr val="006666"/>
                </a:solidFill>
                <a:latin typeface="Meiryo UI" panose="020B0604030504040204" pitchFamily="50" charset="-128"/>
                <a:ea typeface="Meiryo UI" panose="020B0604030504040204" pitchFamily="50" charset="-128"/>
              </a:rPr>
              <a:t>自動車関連</a:t>
            </a:r>
            <a:endParaRPr lang="en-US" altLang="ja-JP" sz="1800" b="1" dirty="0" smtClean="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smtClean="0">
                <a:latin typeface="Meiryo UI" panose="020B0604030504040204" pitchFamily="50" charset="-128"/>
                <a:ea typeface="Meiryo UI" panose="020B0604030504040204" pitchFamily="50" charset="-128"/>
              </a:rPr>
              <a:t>2021</a:t>
            </a:r>
            <a:r>
              <a:rPr lang="en-US" altLang="en-US" sz="1400" dirty="0">
                <a:latin typeface="Meiryo UI" panose="020B0604030504040204" pitchFamily="50" charset="-128"/>
                <a:ea typeface="Meiryo UI" panose="020B0604030504040204" pitchFamily="50" charset="-128"/>
              </a:rPr>
              <a:t>年にHIHに入社したNivは、IT</a:t>
            </a:r>
            <a:r>
              <a:rPr lang="en-US" altLang="en-US" sz="1400" dirty="0" smtClean="0">
                <a:latin typeface="Meiryo UI" panose="020B0604030504040204" pitchFamily="50" charset="-128"/>
                <a:ea typeface="Meiryo UI" panose="020B0604030504040204" pitchFamily="50" charset="-128"/>
              </a:rPr>
              <a:t>と自動車関連の</a:t>
            </a:r>
            <a:r>
              <a:rPr lang="ja-JP" altLang="en-US" sz="1400" dirty="0" smtClean="0">
                <a:latin typeface="Meiryo UI" panose="020B0604030504040204" pitchFamily="50" charset="-128"/>
                <a:ea typeface="Meiryo UI" panose="020B0604030504040204" pitchFamily="50" charset="-128"/>
              </a:rPr>
              <a:t>ビジネス開発</a:t>
            </a:r>
            <a:r>
              <a:rPr lang="en-US" altLang="en-US" sz="1400" dirty="0" smtClean="0">
                <a:latin typeface="Meiryo UI" panose="020B0604030504040204" pitchFamily="50" charset="-128"/>
                <a:ea typeface="Meiryo UI" panose="020B0604030504040204" pitchFamily="50" charset="-128"/>
              </a:rPr>
              <a:t>活動を担当しています</a:t>
            </a:r>
            <a:r>
              <a:rPr lang="en-US" altLang="en-US" sz="1400" dirty="0">
                <a:latin typeface="Meiryo UI" panose="020B0604030504040204" pitchFamily="50" charset="-128"/>
                <a:ea typeface="Meiryo UI" panose="020B0604030504040204" pitchFamily="50" charset="-128"/>
              </a:rPr>
              <a:t>。HIHに入社する前、Nivは社会平等省の予算課に勤務していました。テルアビブ大学で経済学と東アジア研究の学士号を取得。</a:t>
            </a:r>
          </a:p>
        </p:txBody>
      </p:sp>
      <p:pic>
        <p:nvPicPr>
          <p:cNvPr id="18444" name="Picture 15" descr="A person smiling for the camera&#10;&#10;Description automatically generated with medium confid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5399088"/>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0" descr="A person wearing glasses&#10;&#10;Description automatically generated with low confid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3" y="2901950"/>
            <a:ext cx="11144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2"/>
          <p:cNvSpPr>
            <a:spLocks noGrp="1" noChangeArrowheads="1"/>
          </p:cNvSpPr>
          <p:nvPr>
            <p:ph type="title"/>
          </p:nvPr>
        </p:nvSpPr>
        <p:spPr>
          <a:xfrm>
            <a:off x="1136650" y="627063"/>
            <a:ext cx="7473950" cy="1325562"/>
          </a:xfrm>
        </p:spPr>
        <p:txBody>
          <a:bodyPr/>
          <a:lstStyle/>
          <a:p>
            <a:pPr eaLnBrk="1" hangingPunct="1">
              <a:spcAft>
                <a:spcPts val="600"/>
              </a:spcAft>
            </a:pPr>
            <a:r>
              <a:rPr lang="en-US" altLang="ja-JP" b="1" smtClean="0">
                <a:solidFill>
                  <a:srgbClr val="006666"/>
                </a:solidFill>
                <a:latin typeface="Meiryo UI" panose="020B0604030504040204" pitchFamily="50" charset="-128"/>
                <a:ea typeface="Meiryo UI" panose="020B0604030504040204" pitchFamily="50" charset="-128"/>
              </a:rPr>
              <a:t>チーム紹介</a:t>
            </a: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5"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3"/>
          <p:cNvSpPr txBox="1">
            <a:spLocks noChangeArrowheads="1"/>
          </p:cNvSpPr>
          <p:nvPr/>
        </p:nvSpPr>
        <p:spPr bwMode="auto">
          <a:xfrm>
            <a:off x="1793874" y="1689100"/>
            <a:ext cx="77993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b="1" dirty="0" smtClean="0">
                <a:solidFill>
                  <a:srgbClr val="006666"/>
                </a:solidFill>
                <a:latin typeface="Meiryo UI" panose="020B0604030504040204" pitchFamily="50" charset="-128"/>
                <a:ea typeface="Meiryo UI" panose="020B0604030504040204" pitchFamily="50" charset="-128"/>
              </a:rPr>
              <a:t>三浦邦嗣　</a:t>
            </a:r>
            <a:r>
              <a:rPr lang="en-US" altLang="en-US" sz="1800" b="1" dirty="0" smtClean="0">
                <a:solidFill>
                  <a:srgbClr val="006666"/>
                </a:solidFill>
                <a:latin typeface="Meiryo UI" panose="020B0604030504040204" pitchFamily="50" charset="-128"/>
                <a:ea typeface="Meiryo UI" panose="020B0604030504040204" pitchFamily="50" charset="-128"/>
              </a:rPr>
              <a:t>エグゼクティブ</a:t>
            </a:r>
            <a:r>
              <a:rPr lang="en-US" altLang="en-US" sz="1800" b="1" dirty="0">
                <a:solidFill>
                  <a:srgbClr val="006666"/>
                </a:solidFill>
                <a:latin typeface="Meiryo UI" panose="020B0604030504040204" pitchFamily="50" charset="-128"/>
                <a:ea typeface="Meiryo UI" panose="020B0604030504040204" pitchFamily="50" charset="-128"/>
              </a:rPr>
              <a:t>・アドバイザー </a:t>
            </a:r>
            <a:r>
              <a:rPr lang="en-US" altLang="en-US" sz="1800" b="1" dirty="0" smtClean="0">
                <a:solidFill>
                  <a:srgbClr val="006666"/>
                </a:solidFill>
                <a:latin typeface="Meiryo UI" panose="020B0604030504040204" pitchFamily="50" charset="-128"/>
                <a:ea typeface="Meiryo UI" panose="020B0604030504040204" pitchFamily="50" charset="-128"/>
              </a:rPr>
              <a:t>（</a:t>
            </a:r>
            <a:r>
              <a:rPr lang="en-US" altLang="en-US" sz="1800" b="1" dirty="0" err="1">
                <a:solidFill>
                  <a:srgbClr val="006666"/>
                </a:solidFill>
                <a:latin typeface="Meiryo UI" panose="020B0604030504040204" pitchFamily="50" charset="-128"/>
                <a:ea typeface="Meiryo UI" panose="020B0604030504040204" pitchFamily="50" charset="-128"/>
              </a:rPr>
              <a:t>ITマネジメント</a:t>
            </a:r>
            <a:r>
              <a:rPr lang="en-US" altLang="en-US" sz="1800" b="1" dirty="0" smtClean="0">
                <a:solidFill>
                  <a:srgbClr val="006666"/>
                </a:solidFill>
                <a:latin typeface="Meiryo UI" panose="020B0604030504040204" pitchFamily="50" charset="-128"/>
                <a:ea typeface="Meiryo UI" panose="020B0604030504040204" pitchFamily="50" charset="-128"/>
              </a:rPr>
              <a:t>＆</a:t>
            </a:r>
            <a:r>
              <a:rPr lang="ja-JP" altLang="en-US" sz="1800" b="1" dirty="0">
                <a:solidFill>
                  <a:srgbClr val="006666"/>
                </a:solidFill>
                <a:latin typeface="Meiryo UI" panose="020B0604030504040204" pitchFamily="50" charset="-128"/>
                <a:ea typeface="Meiryo UI" panose="020B0604030504040204" pitchFamily="50" charset="-128"/>
              </a:rPr>
              <a:t>通信</a:t>
            </a:r>
            <a:r>
              <a:rPr lang="en-US" altLang="en-US" sz="1800" b="1" dirty="0" err="1" smtClean="0">
                <a:solidFill>
                  <a:srgbClr val="006666"/>
                </a:solidFill>
                <a:latin typeface="Meiryo UI" panose="020B0604030504040204" pitchFamily="50" charset="-128"/>
                <a:ea typeface="Meiryo UI" panose="020B0604030504040204" pitchFamily="50" charset="-128"/>
              </a:rPr>
              <a:t>担当</a:t>
            </a:r>
            <a:r>
              <a:rPr lang="ja-JP" altLang="en-US" sz="1800" b="1" dirty="0" smtClean="0">
                <a:solidFill>
                  <a:srgbClr val="006666"/>
                </a:solidFill>
                <a:latin typeface="Meiryo UI" panose="020B0604030504040204" pitchFamily="50" charset="-128"/>
                <a:ea typeface="Meiryo UI" panose="020B0604030504040204" pitchFamily="50" charset="-128"/>
              </a:rPr>
              <a:t>）</a:t>
            </a:r>
            <a:endParaRPr lang="en-US" altLang="en-US" sz="1800" b="1"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a:latin typeface="Meiryo UI" panose="020B0604030504040204" pitchFamily="50" charset="-128"/>
                <a:ea typeface="Meiryo UI" panose="020B0604030504040204" pitchFamily="50" charset="-128"/>
              </a:rPr>
              <a:t>丸紅株式会社で41年間勤務した経験豊富な経営者。最近では、丸紅ITソリューションズ株式会社の代表取締役社長兼CEOを務めました。 </a:t>
            </a:r>
            <a:r>
              <a:rPr lang="en-US" altLang="en-US" sz="1400" dirty="0" smtClean="0">
                <a:latin typeface="Meiryo UI" panose="020B0604030504040204" pitchFamily="50" charset="-128"/>
                <a:ea typeface="Meiryo UI" panose="020B0604030504040204" pitchFamily="50" charset="-128"/>
              </a:rPr>
              <a:t>三浦</a:t>
            </a:r>
            <a:r>
              <a:rPr lang="ja-JP" altLang="en-US" sz="1400" dirty="0">
                <a:latin typeface="Meiryo UI" panose="020B0604030504040204" pitchFamily="50" charset="-128"/>
                <a:ea typeface="Meiryo UI" panose="020B0604030504040204" pitchFamily="50" charset="-128"/>
              </a:rPr>
              <a:t>氏</a:t>
            </a:r>
            <a:r>
              <a:rPr lang="en-US" altLang="en-US" sz="1400" dirty="0" smtClean="0">
                <a:latin typeface="Meiryo UI" panose="020B0604030504040204" pitchFamily="50" charset="-128"/>
                <a:ea typeface="Meiryo UI" panose="020B0604030504040204" pitchFamily="50" charset="-128"/>
              </a:rPr>
              <a:t>は</a:t>
            </a:r>
            <a:r>
              <a:rPr lang="en-US" altLang="en-US" sz="1400" dirty="0">
                <a:latin typeface="Meiryo UI" panose="020B0604030504040204" pitchFamily="50" charset="-128"/>
                <a:ea typeface="Meiryo UI" panose="020B0604030504040204" pitchFamily="50" charset="-128"/>
              </a:rPr>
              <a:t>、ビジネスリーダーシップ、優れたネットワーク、B2Bコミュニケーション戦略、高い紛争解決力と交渉力を提供します。</a:t>
            </a:r>
          </a:p>
        </p:txBody>
      </p:sp>
      <p:sp>
        <p:nvSpPr>
          <p:cNvPr id="20487" name="TextBox 17"/>
          <p:cNvSpPr txBox="1">
            <a:spLocks noChangeArrowheads="1"/>
          </p:cNvSpPr>
          <p:nvPr/>
        </p:nvSpPr>
        <p:spPr bwMode="auto">
          <a:xfrm>
            <a:off x="1793875" y="2905125"/>
            <a:ext cx="74612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err="1" smtClean="0">
                <a:solidFill>
                  <a:srgbClr val="006666"/>
                </a:solidFill>
                <a:latin typeface="Meiryo UI" panose="020B0604030504040204" pitchFamily="50" charset="-128"/>
                <a:ea typeface="Meiryo UI" panose="020B0604030504040204" pitchFamily="50" charset="-128"/>
              </a:rPr>
              <a:t>松本紘</a:t>
            </a:r>
            <a:r>
              <a:rPr lang="ja-JP" altLang="en-US" sz="1800" b="1" dirty="0" smtClean="0">
                <a:solidFill>
                  <a:srgbClr val="006666"/>
                </a:solidFill>
                <a:latin typeface="Meiryo UI" panose="020B0604030504040204" pitchFamily="50" charset="-128"/>
                <a:ea typeface="Meiryo UI" panose="020B0604030504040204" pitchFamily="50" charset="-128"/>
              </a:rPr>
              <a:t>　</a:t>
            </a:r>
            <a:r>
              <a:rPr lang="en-US" altLang="en-US" sz="1800" b="1" dirty="0" smtClean="0">
                <a:solidFill>
                  <a:srgbClr val="006666"/>
                </a:solidFill>
                <a:latin typeface="Meiryo UI" panose="020B0604030504040204" pitchFamily="50" charset="-128"/>
                <a:ea typeface="Meiryo UI" panose="020B0604030504040204" pitchFamily="50" charset="-128"/>
              </a:rPr>
              <a:t>エグゼクティブ</a:t>
            </a:r>
            <a:r>
              <a:rPr lang="en-US" altLang="en-US" sz="1800" b="1" dirty="0">
                <a:solidFill>
                  <a:srgbClr val="006666"/>
                </a:solidFill>
                <a:latin typeface="Meiryo UI" panose="020B0604030504040204" pitchFamily="50" charset="-128"/>
                <a:ea typeface="Meiryo UI" panose="020B0604030504040204" pitchFamily="50" charset="-128"/>
              </a:rPr>
              <a:t>・アドバイザー（</a:t>
            </a:r>
            <a:r>
              <a:rPr lang="en-US" altLang="en-US" sz="1800" b="1" dirty="0" err="1" smtClean="0">
                <a:solidFill>
                  <a:srgbClr val="006666"/>
                </a:solidFill>
                <a:latin typeface="Meiryo UI" panose="020B0604030504040204" pitchFamily="50" charset="-128"/>
                <a:ea typeface="Meiryo UI" panose="020B0604030504040204" pitchFamily="50" charset="-128"/>
              </a:rPr>
              <a:t>ライフサイエンス担当</a:t>
            </a:r>
            <a:r>
              <a:rPr lang="ja-JP" altLang="en-US" sz="1800" b="1" dirty="0" smtClean="0">
                <a:solidFill>
                  <a:srgbClr val="006666"/>
                </a:solidFill>
                <a:latin typeface="Meiryo UI" panose="020B0604030504040204" pitchFamily="50" charset="-128"/>
                <a:ea typeface="Meiryo UI" panose="020B0604030504040204" pitchFamily="50" charset="-128"/>
              </a:rPr>
              <a:t>）</a:t>
            </a:r>
            <a:endParaRPr lang="en-US" altLang="en-US" sz="1800" b="1"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err="1">
                <a:latin typeface="Meiryo UI" panose="020B0604030504040204" pitchFamily="50" charset="-128"/>
                <a:ea typeface="Meiryo UI" panose="020B0604030504040204" pitchFamily="50" charset="-128"/>
              </a:rPr>
              <a:t>幅広い業界の企業でリーダーシップを発揮した経験を持つシニア・エグゼクティブ。</a:t>
            </a:r>
            <a:r>
              <a:rPr lang="en-US" altLang="en-US" sz="1400" dirty="0" err="1" smtClean="0">
                <a:latin typeface="Meiryo UI" panose="020B0604030504040204" pitchFamily="50" charset="-128"/>
                <a:ea typeface="Meiryo UI" panose="020B0604030504040204" pitchFamily="50" charset="-128"/>
              </a:rPr>
              <a:t>松本</a:t>
            </a:r>
            <a:r>
              <a:rPr lang="ja-JP" altLang="en-US" sz="1400" dirty="0">
                <a:latin typeface="Meiryo UI" panose="020B0604030504040204" pitchFamily="50" charset="-128"/>
                <a:ea typeface="Meiryo UI" panose="020B0604030504040204" pitchFamily="50" charset="-128"/>
              </a:rPr>
              <a:t>氏</a:t>
            </a:r>
            <a:r>
              <a:rPr lang="en-US" altLang="en-US" sz="1400" dirty="0" smtClean="0">
                <a:latin typeface="Meiryo UI" panose="020B0604030504040204" pitchFamily="50" charset="-128"/>
                <a:ea typeface="Meiryo UI" panose="020B0604030504040204" pitchFamily="50" charset="-128"/>
              </a:rPr>
              <a:t>は、</a:t>
            </a:r>
          </a:p>
          <a:p>
            <a:pPr eaLnBrk="1" hangingPunct="1">
              <a:lnSpc>
                <a:spcPct val="100000"/>
              </a:lnSpc>
              <a:spcBef>
                <a:spcPct val="0"/>
              </a:spcBef>
              <a:buFontTx/>
              <a:buNone/>
            </a:pPr>
            <a:r>
              <a:rPr lang="en-US" altLang="en-US" sz="1400" dirty="0" err="1" smtClean="0">
                <a:latin typeface="Meiryo UI" panose="020B0604030504040204" pitchFamily="50" charset="-128"/>
                <a:ea typeface="Meiryo UI" panose="020B0604030504040204" pitchFamily="50" charset="-128"/>
              </a:rPr>
              <a:t>ボストン</a:t>
            </a:r>
            <a:r>
              <a:rPr lang="en-US" altLang="en-US" sz="1400" dirty="0" err="1">
                <a:latin typeface="Meiryo UI" panose="020B0604030504040204" pitchFamily="50" charset="-128"/>
                <a:ea typeface="Meiryo UI" panose="020B0604030504040204" pitchFamily="50" charset="-128"/>
              </a:rPr>
              <a:t>・サイエンティフィック・ジャパンやDVxでリーダーシップを発揮していました。現在</a:t>
            </a:r>
            <a:r>
              <a:rPr lang="en-US" altLang="en-US" sz="1400" dirty="0" smtClean="0">
                <a:latin typeface="Meiryo UI" panose="020B0604030504040204" pitchFamily="50" charset="-128"/>
                <a:ea typeface="Meiryo UI" panose="020B0604030504040204" pitchFamily="50" charset="-128"/>
              </a:rPr>
              <a:t>、</a:t>
            </a:r>
          </a:p>
          <a:p>
            <a:pPr eaLnBrk="1" hangingPunct="1">
              <a:lnSpc>
                <a:spcPct val="100000"/>
              </a:lnSpc>
              <a:spcBef>
                <a:spcPct val="0"/>
              </a:spcBef>
              <a:buFontTx/>
              <a:buNone/>
            </a:pPr>
            <a:r>
              <a:rPr lang="ja-JP" altLang="en-US" sz="1400" dirty="0" smtClean="0">
                <a:latin typeface="Meiryo UI" panose="020B0604030504040204" pitchFamily="50" charset="-128"/>
                <a:ea typeface="Meiryo UI" panose="020B0604030504040204" pitchFamily="50" charset="-128"/>
              </a:rPr>
              <a:t>日本企業</a:t>
            </a:r>
            <a:r>
              <a:rPr lang="en-US" altLang="en-US" sz="1400" dirty="0" err="1" smtClean="0">
                <a:latin typeface="Meiryo UI" panose="020B0604030504040204" pitchFamily="50" charset="-128"/>
                <a:ea typeface="Meiryo UI" panose="020B0604030504040204" pitchFamily="50" charset="-128"/>
              </a:rPr>
              <a:t>の社長を務めるとともに</a:t>
            </a:r>
            <a:r>
              <a:rPr lang="en-US" altLang="en-US" sz="1400" dirty="0" err="1">
                <a:latin typeface="Meiryo UI" panose="020B0604030504040204" pitchFamily="50" charset="-128"/>
                <a:ea typeface="Meiryo UI" panose="020B0604030504040204" pitchFamily="50" charset="-128"/>
              </a:rPr>
              <a:t>、米国の医療機器メーカーの取締役を務めています</a:t>
            </a:r>
            <a:r>
              <a:rPr lang="en-US" altLang="en-US" sz="1400" dirty="0" smtClean="0">
                <a:latin typeface="Meiryo UI" panose="020B0604030504040204" pitchFamily="50" charset="-128"/>
                <a:ea typeface="Meiryo UI" panose="020B0604030504040204" pitchFamily="50" charset="-128"/>
              </a:rPr>
              <a:t>。</a:t>
            </a:r>
          </a:p>
          <a:p>
            <a:pPr eaLnBrk="1" hangingPunct="1">
              <a:lnSpc>
                <a:spcPct val="100000"/>
              </a:lnSpc>
              <a:spcBef>
                <a:spcPct val="0"/>
              </a:spcBef>
              <a:buFontTx/>
              <a:buNone/>
            </a:pPr>
            <a:r>
              <a:rPr lang="en-US" altLang="en-US" sz="1400" dirty="0" err="1" smtClean="0">
                <a:latin typeface="Meiryo UI" panose="020B0604030504040204" pitchFamily="50" charset="-128"/>
                <a:ea typeface="Meiryo UI" panose="020B0604030504040204" pitchFamily="50" charset="-128"/>
              </a:rPr>
              <a:t>シカゴ大学で</a:t>
            </a:r>
            <a:r>
              <a:rPr lang="en-US" altLang="en-US" sz="1400" dirty="0" err="1">
                <a:latin typeface="Meiryo UI" panose="020B0604030504040204" pitchFamily="50" charset="-128"/>
                <a:ea typeface="Meiryo UI" panose="020B0604030504040204" pitchFamily="50" charset="-128"/>
              </a:rPr>
              <a:t>MBA</a:t>
            </a:r>
            <a:r>
              <a:rPr lang="en-US" altLang="en-US" sz="1400" dirty="0" err="1" smtClean="0">
                <a:latin typeface="Meiryo UI" panose="020B0604030504040204" pitchFamily="50" charset="-128"/>
                <a:ea typeface="Meiryo UI" panose="020B0604030504040204" pitchFamily="50" charset="-128"/>
              </a:rPr>
              <a:t>を取得</a:t>
            </a:r>
            <a:r>
              <a:rPr lang="ja-JP" altLang="en-US" sz="1400" dirty="0" err="1" smtClean="0">
                <a:latin typeface="Meiryo UI" panose="020B0604030504040204" pitchFamily="50" charset="-128"/>
                <a:ea typeface="Meiryo UI" panose="020B0604030504040204" pitchFamily="50" charset="-128"/>
              </a:rPr>
              <a:t>。</a:t>
            </a:r>
            <a:endParaRPr lang="en-US" altLang="en-US" sz="1400" dirty="0">
              <a:latin typeface="Meiryo UI" panose="020B0604030504040204" pitchFamily="50" charset="-128"/>
              <a:ea typeface="Meiryo UI" panose="020B0604030504040204" pitchFamily="50" charset="-128"/>
            </a:endParaRPr>
          </a:p>
        </p:txBody>
      </p:sp>
      <p:sp>
        <p:nvSpPr>
          <p:cNvPr id="20488" name="TextBox 18"/>
          <p:cNvSpPr txBox="1">
            <a:spLocks noChangeArrowheads="1"/>
          </p:cNvSpPr>
          <p:nvPr/>
        </p:nvSpPr>
        <p:spPr bwMode="auto">
          <a:xfrm>
            <a:off x="1793874" y="4200525"/>
            <a:ext cx="78305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err="1" smtClean="0">
                <a:solidFill>
                  <a:srgbClr val="006666"/>
                </a:solidFill>
                <a:latin typeface="Meiryo UI" panose="020B0604030504040204" pitchFamily="50" charset="-128"/>
                <a:ea typeface="Meiryo UI" panose="020B0604030504040204" pitchFamily="50" charset="-128"/>
              </a:rPr>
              <a:t>黒田美</a:t>
            </a:r>
            <a:r>
              <a:rPr lang="ja-JP" altLang="en-US" sz="1800" b="1" dirty="0" smtClean="0">
                <a:solidFill>
                  <a:srgbClr val="006666"/>
                </a:solidFill>
                <a:latin typeface="Meiryo UI" panose="020B0604030504040204" pitchFamily="50" charset="-128"/>
                <a:ea typeface="Meiryo UI" panose="020B0604030504040204" pitchFamily="50" charset="-128"/>
              </a:rPr>
              <a:t>礼</a:t>
            </a:r>
            <a:r>
              <a:rPr lang="ja-JP" altLang="en-US" sz="1800" b="1" dirty="0">
                <a:solidFill>
                  <a:srgbClr val="006666"/>
                </a:solidFill>
                <a:latin typeface="Meiryo UI" panose="020B0604030504040204" pitchFamily="50" charset="-128"/>
                <a:ea typeface="Meiryo UI" panose="020B0604030504040204" pitchFamily="50" charset="-128"/>
              </a:rPr>
              <a:t>　</a:t>
            </a:r>
            <a:r>
              <a:rPr lang="en-US" altLang="en-US" sz="1800" b="1" dirty="0" err="1" smtClean="0">
                <a:solidFill>
                  <a:srgbClr val="006666"/>
                </a:solidFill>
                <a:latin typeface="Meiryo UI" panose="020B0604030504040204" pitchFamily="50" charset="-128"/>
                <a:ea typeface="Meiryo UI" panose="020B0604030504040204" pitchFamily="50" charset="-128"/>
              </a:rPr>
              <a:t>エグゼクティブ</a:t>
            </a:r>
            <a:r>
              <a:rPr lang="en-US" altLang="en-US" sz="1800" b="1" dirty="0" err="1">
                <a:solidFill>
                  <a:srgbClr val="006666"/>
                </a:solidFill>
                <a:latin typeface="Meiryo UI" panose="020B0604030504040204" pitchFamily="50" charset="-128"/>
                <a:ea typeface="Meiryo UI" panose="020B0604030504040204" pitchFamily="50" charset="-128"/>
              </a:rPr>
              <a:t>・</a:t>
            </a:r>
            <a:r>
              <a:rPr lang="en-US" altLang="en-US" sz="1800" b="1" dirty="0" err="1" smtClean="0">
                <a:solidFill>
                  <a:srgbClr val="006666"/>
                </a:solidFill>
                <a:latin typeface="Meiryo UI" panose="020B0604030504040204" pitchFamily="50" charset="-128"/>
                <a:ea typeface="Meiryo UI" panose="020B0604030504040204" pitchFamily="50" charset="-128"/>
              </a:rPr>
              <a:t>アドバイザ</a:t>
            </a:r>
            <a:r>
              <a:rPr lang="en-US" altLang="en-US" sz="1800" b="1" dirty="0" smtClean="0">
                <a:solidFill>
                  <a:srgbClr val="006666"/>
                </a:solidFill>
                <a:latin typeface="Meiryo UI" panose="020B0604030504040204" pitchFamily="50" charset="-128"/>
                <a:ea typeface="Meiryo UI" panose="020B0604030504040204" pitchFamily="50" charset="-128"/>
              </a:rPr>
              <a:t>ー</a:t>
            </a:r>
            <a:r>
              <a:rPr lang="ja-JP" altLang="en-US" sz="1800" b="1" dirty="0" smtClean="0">
                <a:solidFill>
                  <a:srgbClr val="006666"/>
                </a:solidFill>
                <a:latin typeface="Meiryo UI" panose="020B0604030504040204" pitchFamily="50" charset="-128"/>
                <a:ea typeface="Meiryo UI" panose="020B0604030504040204" pitchFamily="50" charset="-128"/>
              </a:rPr>
              <a:t>（</a:t>
            </a:r>
            <a:r>
              <a:rPr lang="en-US" altLang="en-US" sz="1800" b="1" dirty="0" err="1" smtClean="0">
                <a:solidFill>
                  <a:srgbClr val="006666"/>
                </a:solidFill>
                <a:latin typeface="Meiryo UI" panose="020B0604030504040204" pitchFamily="50" charset="-128"/>
                <a:ea typeface="Meiryo UI" panose="020B0604030504040204" pitchFamily="50" charset="-128"/>
              </a:rPr>
              <a:t>金融サービス</a:t>
            </a:r>
            <a:r>
              <a:rPr lang="en-US" altLang="en-US" sz="1800" b="1" dirty="0" err="1">
                <a:solidFill>
                  <a:srgbClr val="006666"/>
                </a:solidFill>
                <a:latin typeface="Meiryo UI" panose="020B0604030504040204" pitchFamily="50" charset="-128"/>
                <a:ea typeface="Meiryo UI" panose="020B0604030504040204" pitchFamily="50" charset="-128"/>
              </a:rPr>
              <a:t>・</a:t>
            </a:r>
            <a:r>
              <a:rPr lang="en-US" altLang="en-US" sz="1800" b="1" dirty="0" err="1" smtClean="0">
                <a:solidFill>
                  <a:srgbClr val="006666"/>
                </a:solidFill>
                <a:latin typeface="Meiryo UI" panose="020B0604030504040204" pitchFamily="50" charset="-128"/>
                <a:ea typeface="Meiryo UI" panose="020B0604030504040204" pitchFamily="50" charset="-128"/>
              </a:rPr>
              <a:t>投資部門担当</a:t>
            </a:r>
            <a:r>
              <a:rPr lang="ja-JP" altLang="en-US" sz="1800" b="1" dirty="0" smtClean="0">
                <a:solidFill>
                  <a:srgbClr val="006666"/>
                </a:solidFill>
                <a:latin typeface="Meiryo UI" panose="020B0604030504040204" pitchFamily="50" charset="-128"/>
                <a:ea typeface="Meiryo UI" panose="020B0604030504040204" pitchFamily="50" charset="-128"/>
              </a:rPr>
              <a:t>）</a:t>
            </a:r>
            <a:endParaRPr lang="en-US" altLang="en-US" sz="1800" b="1"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err="1">
                <a:latin typeface="Meiryo UI" panose="020B0604030504040204" pitchFamily="50" charset="-128"/>
                <a:ea typeface="Meiryo UI" panose="020B0604030504040204" pitchFamily="50" charset="-128"/>
              </a:rPr>
              <a:t>日米の大手通信事業者や投資銀行業界で、他に類を見ないキャリアトラックを提供しています。TMTセクターに特化しています</a:t>
            </a:r>
            <a:r>
              <a:rPr lang="en-US"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黒田氏</a:t>
            </a:r>
            <a:r>
              <a:rPr lang="en-US" altLang="en-US" sz="1400" dirty="0" err="1" smtClean="0">
                <a:latin typeface="Meiryo UI" panose="020B0604030504040204" pitchFamily="50" charset="-128"/>
                <a:ea typeface="Meiryo UI" panose="020B0604030504040204" pitchFamily="50" charset="-128"/>
              </a:rPr>
              <a:t>は</a:t>
            </a:r>
            <a:r>
              <a:rPr lang="en-US" altLang="en-US" sz="1400" dirty="0" err="1">
                <a:latin typeface="Meiryo UI" panose="020B0604030504040204" pitchFamily="50" charset="-128"/>
                <a:ea typeface="Meiryo UI" panose="020B0604030504040204" pitchFamily="50" charset="-128"/>
              </a:rPr>
              <a:t>、IRI社の</a:t>
            </a:r>
            <a:r>
              <a:rPr lang="en-US" altLang="en-US" sz="1400" dirty="0" err="1" smtClean="0">
                <a:latin typeface="Meiryo UI" panose="020B0604030504040204" pitchFamily="50" charset="-128"/>
                <a:ea typeface="Meiryo UI" panose="020B0604030504040204" pitchFamily="50" charset="-128"/>
              </a:rPr>
              <a:t>CFO</a:t>
            </a:r>
            <a:r>
              <a:rPr lang="ja-JP" altLang="en-US" sz="1400" dirty="0" err="1" smtClean="0">
                <a:latin typeface="Meiryo UI" panose="020B0604030504040204" pitchFamily="50" charset="-128"/>
                <a:ea typeface="Meiryo UI" panose="020B0604030504040204" pitchFamily="50" charset="-128"/>
              </a:rPr>
              <a:t>で</a:t>
            </a:r>
            <a:r>
              <a:rPr lang="ja-JP" altLang="en-US" sz="1400" dirty="0" smtClean="0">
                <a:latin typeface="Meiryo UI" panose="020B0604030504040204" pitchFamily="50" charset="-128"/>
                <a:ea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rPr>
              <a:t>た</a:t>
            </a:r>
            <a:r>
              <a:rPr lang="en-US" altLang="en-US" sz="1400" dirty="0" smtClean="0">
                <a:latin typeface="Meiryo UI" panose="020B0604030504040204" pitchFamily="50" charset="-128"/>
                <a:ea typeface="Meiryo UI" panose="020B0604030504040204" pitchFamily="50" charset="-128"/>
              </a:rPr>
              <a:t>。</a:t>
            </a:r>
            <a:r>
              <a:rPr lang="en-US" altLang="en-US" sz="1400" dirty="0">
                <a:latin typeface="Meiryo UI" panose="020B0604030504040204" pitchFamily="50" charset="-128"/>
                <a:ea typeface="Meiryo UI" panose="020B0604030504040204" pitchFamily="50" charset="-128"/>
              </a:rPr>
              <a:t>日本企業で初めてTASEに上場した会社です</a:t>
            </a:r>
            <a:r>
              <a:rPr lang="en-US" altLang="en-US" sz="1400" dirty="0" smtClean="0">
                <a:latin typeface="Meiryo UI" panose="020B0604030504040204" pitchFamily="50" charset="-128"/>
                <a:ea typeface="Meiryo UI" panose="020B0604030504040204" pitchFamily="50" charset="-128"/>
              </a:rPr>
              <a:t>。早稲田大学で政治学の学士号を取得し</a:t>
            </a:r>
            <a:r>
              <a:rPr lang="en-US" altLang="en-US" sz="1400" dirty="0">
                <a:latin typeface="Meiryo UI" panose="020B0604030504040204" pitchFamily="50" charset="-128"/>
                <a:ea typeface="Meiryo UI" panose="020B0604030504040204" pitchFamily="50" charset="-128"/>
              </a:rPr>
              <a:t>、INSEADでMBA</a:t>
            </a:r>
            <a:r>
              <a:rPr lang="en-US" altLang="en-US" sz="1400" dirty="0" smtClean="0">
                <a:latin typeface="Meiryo UI" panose="020B0604030504040204" pitchFamily="50" charset="-128"/>
                <a:ea typeface="Meiryo UI" panose="020B0604030504040204" pitchFamily="50" charset="-128"/>
              </a:rPr>
              <a:t>を取得。</a:t>
            </a:r>
            <a:endParaRPr lang="en-US" altLang="en-US" sz="1400" dirty="0">
              <a:latin typeface="Meiryo UI" panose="020B0604030504040204" pitchFamily="50" charset="-128"/>
              <a:ea typeface="Meiryo UI" panose="020B0604030504040204" pitchFamily="50" charset="-128"/>
            </a:endParaRPr>
          </a:p>
        </p:txBody>
      </p:sp>
      <p:sp>
        <p:nvSpPr>
          <p:cNvPr id="20489" name="TextBox 19"/>
          <p:cNvSpPr txBox="1">
            <a:spLocks noChangeArrowheads="1"/>
          </p:cNvSpPr>
          <p:nvPr/>
        </p:nvSpPr>
        <p:spPr bwMode="auto">
          <a:xfrm>
            <a:off x="1793875" y="5445125"/>
            <a:ext cx="7493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err="1">
                <a:solidFill>
                  <a:srgbClr val="006666"/>
                </a:solidFill>
                <a:latin typeface="Meiryo UI" panose="020B0604030504040204" pitchFamily="50" charset="-128"/>
                <a:ea typeface="Meiryo UI" panose="020B0604030504040204" pitchFamily="50" charset="-128"/>
              </a:rPr>
              <a:t>Eran</a:t>
            </a:r>
            <a:r>
              <a:rPr lang="en-US" altLang="en-US" sz="1800" b="1" dirty="0">
                <a:solidFill>
                  <a:srgbClr val="006666"/>
                </a:solidFill>
                <a:latin typeface="Meiryo UI" panose="020B0604030504040204" pitchFamily="50" charset="-128"/>
                <a:ea typeface="Meiryo UI" panose="020B0604030504040204" pitchFamily="50" charset="-128"/>
              </a:rPr>
              <a:t> </a:t>
            </a:r>
            <a:r>
              <a:rPr lang="en-US" altLang="en-US" sz="1800" b="1" dirty="0" err="1" smtClean="0">
                <a:solidFill>
                  <a:srgbClr val="006666"/>
                </a:solidFill>
                <a:latin typeface="Meiryo UI" panose="020B0604030504040204" pitchFamily="50" charset="-128"/>
                <a:ea typeface="Meiryo UI" panose="020B0604030504040204" pitchFamily="50" charset="-128"/>
              </a:rPr>
              <a:t>Harel</a:t>
            </a:r>
            <a:r>
              <a:rPr lang="ja-JP" altLang="en-US" sz="1800" b="1" dirty="0" smtClean="0">
                <a:solidFill>
                  <a:srgbClr val="006666"/>
                </a:solidFill>
                <a:latin typeface="Meiryo UI" panose="020B0604030504040204" pitchFamily="50" charset="-128"/>
                <a:ea typeface="Meiryo UI" panose="020B0604030504040204" pitchFamily="50" charset="-128"/>
              </a:rPr>
              <a:t>　</a:t>
            </a:r>
            <a:r>
              <a:rPr lang="en-US" altLang="en-US" sz="1800" b="1" dirty="0" err="1" smtClean="0">
                <a:solidFill>
                  <a:srgbClr val="006666"/>
                </a:solidFill>
                <a:latin typeface="Meiryo UI" panose="020B0604030504040204" pitchFamily="50" charset="-128"/>
                <a:ea typeface="Meiryo UI" panose="020B0604030504040204" pitchFamily="50" charset="-128"/>
              </a:rPr>
              <a:t>エグゼクティブ</a:t>
            </a:r>
            <a:r>
              <a:rPr lang="en-US" altLang="en-US" sz="1800" b="1" dirty="0" err="1">
                <a:solidFill>
                  <a:srgbClr val="006666"/>
                </a:solidFill>
                <a:latin typeface="Meiryo UI" panose="020B0604030504040204" pitchFamily="50" charset="-128"/>
                <a:ea typeface="Meiryo UI" panose="020B0604030504040204" pitchFamily="50" charset="-128"/>
              </a:rPr>
              <a:t>・</a:t>
            </a:r>
            <a:r>
              <a:rPr lang="en-US" altLang="en-US" sz="1800" b="1" dirty="0" err="1" smtClean="0">
                <a:solidFill>
                  <a:srgbClr val="006666"/>
                </a:solidFill>
                <a:latin typeface="Meiryo UI" panose="020B0604030504040204" pitchFamily="50" charset="-128"/>
                <a:ea typeface="Meiryo UI" panose="020B0604030504040204" pitchFamily="50" charset="-128"/>
              </a:rPr>
              <a:t>アドバイザ</a:t>
            </a:r>
            <a:r>
              <a:rPr lang="en-US" altLang="en-US" sz="1800" b="1" dirty="0" smtClean="0">
                <a:solidFill>
                  <a:srgbClr val="006666"/>
                </a:solidFill>
                <a:latin typeface="Meiryo UI" panose="020B0604030504040204" pitchFamily="50" charset="-128"/>
                <a:ea typeface="Meiryo UI" panose="020B0604030504040204" pitchFamily="50" charset="-128"/>
              </a:rPr>
              <a:t>ー</a:t>
            </a:r>
            <a:r>
              <a:rPr lang="ja-JP" altLang="en-US" sz="1800" b="1" dirty="0">
                <a:solidFill>
                  <a:srgbClr val="006666"/>
                </a:solidFill>
                <a:latin typeface="Meiryo UI" panose="020B0604030504040204" pitchFamily="50" charset="-128"/>
                <a:ea typeface="Meiryo UI" panose="020B0604030504040204" pitchFamily="50" charset="-128"/>
              </a:rPr>
              <a:t>　</a:t>
            </a:r>
            <a:r>
              <a:rPr lang="en-US" altLang="en-US" sz="1800" b="1" dirty="0" smtClean="0">
                <a:solidFill>
                  <a:srgbClr val="006666"/>
                </a:solidFill>
                <a:latin typeface="Meiryo UI" panose="020B0604030504040204" pitchFamily="50" charset="-128"/>
                <a:ea typeface="Meiryo UI" panose="020B0604030504040204" pitchFamily="50" charset="-128"/>
              </a:rPr>
              <a:t>(</a:t>
            </a:r>
            <a:r>
              <a:rPr lang="en-US" altLang="en-US" sz="1800" b="1" dirty="0" err="1" smtClean="0">
                <a:solidFill>
                  <a:srgbClr val="006666"/>
                </a:solidFill>
                <a:latin typeface="Meiryo UI" panose="020B0604030504040204" pitchFamily="50" charset="-128"/>
                <a:ea typeface="Meiryo UI" panose="020B0604030504040204" pitchFamily="50" charset="-128"/>
              </a:rPr>
              <a:t>ビジネス戦略担当</a:t>
            </a:r>
            <a:r>
              <a:rPr lang="ja-JP" altLang="en-US" sz="1800" b="1" dirty="0" smtClean="0">
                <a:solidFill>
                  <a:srgbClr val="006666"/>
                </a:solidFill>
                <a:latin typeface="Meiryo UI" panose="020B0604030504040204" pitchFamily="50" charset="-128"/>
                <a:ea typeface="Meiryo UI" panose="020B0604030504040204" pitchFamily="50" charset="-128"/>
              </a:rPr>
              <a:t>）</a:t>
            </a:r>
            <a:endParaRPr lang="en-US" altLang="en-US" sz="1800" b="1" dirty="0">
              <a:solidFill>
                <a:srgbClr val="006666"/>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en-US" altLang="en-US" sz="1400" dirty="0">
                <a:latin typeface="Meiryo UI" panose="020B0604030504040204" pitchFamily="50" charset="-128"/>
                <a:ea typeface="Meiryo UI" panose="020B0604030504040204" pitchFamily="50" charset="-128"/>
              </a:rPr>
              <a:t>1999年にHIHに入社し、2011年までマネージング・ディレクターとしてイスラエルと東京のオフィスを統括してきました。現在は、AppCard </a:t>
            </a:r>
            <a:r>
              <a:rPr lang="en-US" altLang="en-US" sz="1400" dirty="0" err="1">
                <a:latin typeface="Meiryo UI" panose="020B0604030504040204" pitchFamily="50" charset="-128"/>
                <a:ea typeface="Meiryo UI" panose="020B0604030504040204" pitchFamily="50" charset="-128"/>
              </a:rPr>
              <a:t>Inc.のChief</a:t>
            </a:r>
            <a:r>
              <a:rPr lang="en-US" altLang="en-US" sz="1400" dirty="0">
                <a:latin typeface="Meiryo UI" panose="020B0604030504040204" pitchFamily="50" charset="-128"/>
                <a:ea typeface="Meiryo UI" panose="020B0604030504040204" pitchFamily="50" charset="-128"/>
              </a:rPr>
              <a:t> Business </a:t>
            </a:r>
            <a:r>
              <a:rPr lang="en-US" altLang="en-US" sz="1400" dirty="0" err="1">
                <a:latin typeface="Meiryo UI" panose="020B0604030504040204" pitchFamily="50" charset="-128"/>
                <a:ea typeface="Meiryo UI" panose="020B0604030504040204" pitchFamily="50" charset="-128"/>
              </a:rPr>
              <a:t>Officerを務めています。また、XDM社の会長、Explay</a:t>
            </a:r>
            <a:r>
              <a:rPr lang="en-US" altLang="en-US" sz="1400" dirty="0">
                <a:latin typeface="Meiryo UI" panose="020B0604030504040204" pitchFamily="50" charset="-128"/>
                <a:ea typeface="Meiryo UI" panose="020B0604030504040204" pitchFamily="50" charset="-128"/>
              </a:rPr>
              <a:t> Japanの取締役も務めました。エルサレムのヘブライ大学で学士号を取得し、カレッジ・オブ・マネジメントでMBAを取得した後、</a:t>
            </a:r>
            <a:r>
              <a:rPr lang="en-US" altLang="en-US" sz="1400" dirty="0" smtClean="0">
                <a:latin typeface="Meiryo UI" panose="020B0604030504040204" pitchFamily="50" charset="-128"/>
                <a:ea typeface="Meiryo UI" panose="020B0604030504040204" pitchFamily="50" charset="-128"/>
              </a:rPr>
              <a:t>慶応義塾大学で経済学の博士号を取得。</a:t>
            </a:r>
            <a:endParaRPr lang="en-US" altLang="en-US" sz="1400" dirty="0">
              <a:latin typeface="Meiryo UI" panose="020B0604030504040204" pitchFamily="50" charset="-128"/>
              <a:ea typeface="Meiryo UI" panose="020B0604030504040204" pitchFamily="50" charset="-128"/>
            </a:endParaRPr>
          </a:p>
        </p:txBody>
      </p:sp>
      <p:pic>
        <p:nvPicPr>
          <p:cNvPr id="20490" name="Picture 3" descr="A person wearing glasses&#10;&#10;Description automatically generated with medium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2859088"/>
            <a:ext cx="11160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6" descr="A person wearing glasses&#10;&#10;Description automatically generated with medium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 y="1643063"/>
            <a:ext cx="11160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1" descr="A person in a suit&#10;&#10;Description automatically generated with medium confid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4124325"/>
            <a:ext cx="111601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 descr="A person in a suit&#10;&#10;Description automatically generated with low confide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725" y="5445125"/>
            <a:ext cx="111601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2"/>
          <p:cNvSpPr>
            <a:spLocks noGrp="1" noChangeArrowheads="1"/>
          </p:cNvSpPr>
          <p:nvPr>
            <p:ph type="title"/>
          </p:nvPr>
        </p:nvSpPr>
        <p:spPr>
          <a:xfrm>
            <a:off x="670070" y="-112121"/>
            <a:ext cx="9423400" cy="1325562"/>
          </a:xfrm>
        </p:spPr>
        <p:txBody>
          <a:bodyPr/>
          <a:lstStyle/>
          <a:p>
            <a:pPr eaLnBrk="1" hangingPunct="1">
              <a:spcAft>
                <a:spcPts val="600"/>
              </a:spcAft>
            </a:pPr>
            <a:r>
              <a:rPr lang="ja-JP" altLang="en-US" b="1" dirty="0" smtClean="0">
                <a:solidFill>
                  <a:srgbClr val="006666"/>
                </a:solidFill>
                <a:latin typeface="Meiryo UI" panose="020B0604030504040204" pitchFamily="50" charset="-128"/>
                <a:ea typeface="Meiryo UI" panose="020B0604030504040204" pitchFamily="50" charset="-128"/>
              </a:rPr>
              <a:t>多くの日本企業との成功実績を保有</a:t>
            </a:r>
            <a:endParaRPr lang="en-US" altLang="ja-JP" b="1" dirty="0" smtClean="0">
              <a:solidFill>
                <a:srgbClr val="006666"/>
              </a:solidFill>
              <a:latin typeface="Meiryo UI" panose="020B0604030504040204" pitchFamily="50" charset="-128"/>
              <a:ea typeface="Meiryo UI" panose="020B0604030504040204" pitchFamily="50" charset="-128"/>
            </a:endParaRPr>
          </a:p>
        </p:txBody>
      </p:sp>
      <p:sp>
        <p:nvSpPr>
          <p:cNvPr id="72" name="Rectangle 71" descr="&quot;&quot;"/>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rgbClr val="4266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Oval 73" descr="&quot;&quot;"/>
          <p:cNvSpPr>
            <a:spLocks noGrp="1" noRot="1" noChangeAspect="1" noMove="1" noResize="1" noEditPoints="1" noAdjustHandles="1" noChangeArrowheads="1" noChangeShapeType="1" noTextEdit="1"/>
          </p:cNvSpPr>
          <p:nvPr/>
        </p:nvSpPr>
        <p:spPr>
          <a:xfrm>
            <a:off x="8915400" y="2359025"/>
            <a:ext cx="2139950" cy="2139950"/>
          </a:xfrm>
          <a:prstGeom prst="ellipse">
            <a:avLst/>
          </a:prstGeom>
          <a:solidFill>
            <a:srgbClr val="FFFFFF"/>
          </a:solidFill>
          <a:ln w="22225">
            <a:solidFill>
              <a:srgbClr val="387A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3" name="Picture 3" descr="Logo&#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5" y="2882900"/>
            <a:ext cx="14620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a:hlinkClick r:id="" action="ppaction://hlinkshowjump?jump=previousslide"/>
          </p:cNvPr>
          <p:cNvPicPr>
            <a:picLocks noChangeAspect="1" noChangeArrowheads="1"/>
          </p:cNvPicPr>
          <p:nvPr/>
        </p:nvPicPr>
        <p:blipFill>
          <a:blip r:embed="rId4" cstate="print"/>
          <a:stretch>
            <a:fillRect/>
          </a:stretch>
        </p:blipFill>
        <p:spPr bwMode="auto">
          <a:xfrm>
            <a:off x="5980870" y="1402676"/>
            <a:ext cx="756910" cy="905054"/>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18" name="Picture 14" descr="Mitsubishi Corporation"/>
          <p:cNvPicPr>
            <a:picLocks noChangeAspect="1" noChangeArrowheads="1"/>
          </p:cNvPicPr>
          <p:nvPr/>
        </p:nvPicPr>
        <p:blipFill>
          <a:blip r:embed="rId5" cstate="print"/>
          <a:stretch>
            <a:fillRect/>
          </a:stretch>
        </p:blipFill>
        <p:spPr bwMode="auto">
          <a:xfrm>
            <a:off x="4009684" y="2284866"/>
            <a:ext cx="1845581" cy="204034"/>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19" name="Picture 15" descr="spacer"/>
          <p:cNvPicPr>
            <a:picLocks noChangeAspect="1" noChangeArrowheads="1"/>
          </p:cNvPicPr>
          <p:nvPr/>
        </p:nvPicPr>
        <p:blipFill>
          <a:blip r:embed="rId6"/>
          <a:stretch>
            <a:fillRect/>
          </a:stretch>
        </p:blipFill>
        <p:spPr bwMode="auto">
          <a:xfrm>
            <a:off x="2137700" y="2342719"/>
            <a:ext cx="45719" cy="4571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6" descr="FUJITSU">
            <a:hlinkClick r:id="rId7"/>
          </p:cNvPr>
          <p:cNvPicPr>
            <a:picLocks noChangeAspect="1" noChangeArrowheads="1"/>
          </p:cNvPicPr>
          <p:nvPr/>
        </p:nvPicPr>
        <p:blipFill>
          <a:blip r:embed="rId8" cstate="print"/>
          <a:stretch>
            <a:fillRect/>
          </a:stretch>
        </p:blipFill>
        <p:spPr bwMode="auto">
          <a:xfrm>
            <a:off x="5044163" y="1152159"/>
            <a:ext cx="904875" cy="60960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1" name="Picture 20" descr="Sony"/>
          <p:cNvPicPr>
            <a:picLocks noChangeAspect="1" noChangeArrowheads="1"/>
          </p:cNvPicPr>
          <p:nvPr/>
        </p:nvPicPr>
        <p:blipFill>
          <a:blip r:embed="rId9" cstate="print"/>
          <a:stretch>
            <a:fillRect/>
          </a:stretch>
        </p:blipFill>
        <p:spPr bwMode="auto">
          <a:xfrm>
            <a:off x="5135721" y="1968229"/>
            <a:ext cx="641513" cy="114329"/>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2" name="Picture 21" descr="SHARP"/>
          <p:cNvPicPr>
            <a:picLocks noChangeAspect="1" noChangeArrowheads="1"/>
          </p:cNvPicPr>
          <p:nvPr/>
        </p:nvPicPr>
        <p:blipFill>
          <a:blip r:embed="rId10" cstate="print"/>
          <a:stretch>
            <a:fillRect/>
          </a:stretch>
        </p:blipFill>
        <p:spPr bwMode="auto">
          <a:xfrm>
            <a:off x="1108466" y="2327839"/>
            <a:ext cx="1020292" cy="150043"/>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3" name="Picture 24" descr="clear"/>
          <p:cNvPicPr>
            <a:picLocks noChangeAspect="1" noChangeArrowheads="1"/>
          </p:cNvPicPr>
          <p:nvPr/>
        </p:nvPicPr>
        <p:blipFill>
          <a:blip r:embed="rId11"/>
          <a:stretch>
            <a:fillRect/>
          </a:stretch>
        </p:blipFill>
        <p:spPr bwMode="auto">
          <a:xfrm>
            <a:off x="3048923" y="2421198"/>
            <a:ext cx="45719" cy="45719"/>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6" name="Picture 25" descr="Marubeni"/>
          <p:cNvPicPr>
            <a:picLocks noChangeAspect="1" noChangeArrowheads="1"/>
          </p:cNvPicPr>
          <p:nvPr/>
        </p:nvPicPr>
        <p:blipFill>
          <a:blip r:embed="rId12" cstate="print"/>
          <a:stretch>
            <a:fillRect/>
          </a:stretch>
        </p:blipFill>
        <p:spPr bwMode="auto">
          <a:xfrm>
            <a:off x="756452" y="1914365"/>
            <a:ext cx="1674763" cy="23925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8" name="Picture 43" descr="untitled"/>
          <p:cNvPicPr>
            <a:picLocks noChangeAspect="1" noChangeArrowheads="1"/>
          </p:cNvPicPr>
          <p:nvPr/>
        </p:nvPicPr>
        <p:blipFill>
          <a:blip r:embed="rId13" cstate="print"/>
          <a:stretch>
            <a:fillRect/>
          </a:stretch>
        </p:blipFill>
        <p:spPr bwMode="auto">
          <a:xfrm>
            <a:off x="4132236" y="1784483"/>
            <a:ext cx="762194" cy="381097"/>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9" name="Picture 44" descr="untitled"/>
          <p:cNvPicPr>
            <a:picLocks noChangeAspect="1" noChangeArrowheads="1"/>
          </p:cNvPicPr>
          <p:nvPr/>
        </p:nvPicPr>
        <p:blipFill>
          <a:blip r:embed="rId14" cstate="print"/>
          <a:stretch>
            <a:fillRect/>
          </a:stretch>
        </p:blipFill>
        <p:spPr bwMode="auto">
          <a:xfrm>
            <a:off x="6898326" y="1397429"/>
            <a:ext cx="1200454" cy="533535"/>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30" name="Picture 45" descr="untitled"/>
          <p:cNvPicPr>
            <a:picLocks noChangeAspect="1" noChangeArrowheads="1"/>
          </p:cNvPicPr>
          <p:nvPr/>
        </p:nvPicPr>
        <p:blipFill>
          <a:blip r:embed="rId15" cstate="print"/>
          <a:stretch>
            <a:fillRect/>
          </a:stretch>
        </p:blipFill>
        <p:spPr bwMode="auto">
          <a:xfrm>
            <a:off x="2536138" y="1827847"/>
            <a:ext cx="1399800" cy="55644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31" name="Picture 47" descr="untitled"/>
          <p:cNvPicPr>
            <a:picLocks noChangeAspect="1" noChangeArrowheads="1"/>
          </p:cNvPicPr>
          <p:nvPr/>
        </p:nvPicPr>
        <p:blipFill>
          <a:blip r:embed="rId16" cstate="print"/>
          <a:stretch>
            <a:fillRect/>
          </a:stretch>
        </p:blipFill>
        <p:spPr bwMode="auto">
          <a:xfrm>
            <a:off x="2647117" y="2538930"/>
            <a:ext cx="2407261" cy="457316"/>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32" name="Picture 2"/>
          <p:cNvPicPr>
            <a:picLocks noChangeAspect="1" noChangeArrowheads="1"/>
          </p:cNvPicPr>
          <p:nvPr/>
        </p:nvPicPr>
        <p:blipFill>
          <a:blip r:embed="rId17" cstate="print"/>
          <a:stretch>
            <a:fillRect/>
          </a:stretch>
        </p:blipFill>
        <p:spPr bwMode="auto">
          <a:xfrm>
            <a:off x="5657217" y="2495296"/>
            <a:ext cx="1456256" cy="44002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33" name="Picture 3"/>
          <p:cNvPicPr>
            <a:picLocks noChangeAspect="1" noChangeArrowheads="1"/>
          </p:cNvPicPr>
          <p:nvPr/>
        </p:nvPicPr>
        <p:blipFill>
          <a:blip r:embed="rId18" cstate="print"/>
          <a:stretch>
            <a:fillRect/>
          </a:stretch>
        </p:blipFill>
        <p:spPr bwMode="auto">
          <a:xfrm>
            <a:off x="1088864" y="1399134"/>
            <a:ext cx="1214371" cy="318446"/>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34" name="Picture 4"/>
          <p:cNvPicPr>
            <a:picLocks noChangeAspect="1" noChangeArrowheads="1"/>
          </p:cNvPicPr>
          <p:nvPr/>
        </p:nvPicPr>
        <p:blipFill>
          <a:blip r:embed="rId19" cstate="print"/>
          <a:stretch>
            <a:fillRect/>
          </a:stretch>
        </p:blipFill>
        <p:spPr bwMode="auto">
          <a:xfrm>
            <a:off x="3763464" y="2875538"/>
            <a:ext cx="1559922" cy="318476"/>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35" name="Picture 5"/>
          <p:cNvPicPr>
            <a:picLocks noChangeAspect="1" noChangeArrowheads="1"/>
          </p:cNvPicPr>
          <p:nvPr/>
        </p:nvPicPr>
        <p:blipFill>
          <a:blip r:embed="rId20" cstate="print"/>
          <a:stretch>
            <a:fillRect/>
          </a:stretch>
        </p:blipFill>
        <p:spPr bwMode="auto">
          <a:xfrm>
            <a:off x="7016820" y="1989608"/>
            <a:ext cx="860967" cy="604727"/>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2550" name="Picture 2"/>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2342838" y="1333493"/>
            <a:ext cx="1657170" cy="39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7326411" y="2652979"/>
            <a:ext cx="526970" cy="52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52" name="Group 75"/>
          <p:cNvGrpSpPr>
            <a:grpSpLocks/>
          </p:cNvGrpSpPr>
          <p:nvPr/>
        </p:nvGrpSpPr>
        <p:grpSpPr bwMode="auto">
          <a:xfrm>
            <a:off x="1077791" y="5297043"/>
            <a:ext cx="6799262" cy="1198562"/>
            <a:chOff x="-1603070" y="1744319"/>
            <a:chExt cx="12937806" cy="2395111"/>
          </a:xfrm>
        </p:grpSpPr>
        <p:pic>
          <p:nvPicPr>
            <p:cNvPr id="40" name="Picture 30" descr="logo"/>
            <p:cNvPicPr>
              <a:picLocks noChangeAspect="1" noChangeArrowheads="1"/>
            </p:cNvPicPr>
            <p:nvPr/>
          </p:nvPicPr>
          <p:blipFill>
            <a:blip r:embed="rId23" cstate="print"/>
            <a:srcRect/>
            <a:stretch>
              <a:fillRect/>
            </a:stretch>
          </p:blipFill>
          <p:spPr bwMode="auto">
            <a:xfrm>
              <a:off x="2772597" y="2076345"/>
              <a:ext cx="2017712" cy="62230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41" name="Picture 31" descr="FUJITSU">
              <a:hlinkClick r:id="rId7"/>
            </p:cNvPr>
            <p:cNvPicPr>
              <a:picLocks noChangeAspect="1" noChangeArrowheads="1"/>
            </p:cNvPicPr>
            <p:nvPr/>
          </p:nvPicPr>
          <p:blipFill>
            <a:blip r:embed="rId8" cstate="print"/>
            <a:srcRect/>
            <a:stretch>
              <a:fillRect/>
            </a:stretch>
          </p:blipFill>
          <p:spPr bwMode="auto">
            <a:xfrm>
              <a:off x="8958595" y="1778513"/>
              <a:ext cx="2277228" cy="911694"/>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2573" name="Picture 40" descr="FGI: FinTech Global Incorporate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67440" y="3556377"/>
              <a:ext cx="5969489" cy="53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JAIC">
              <a:hlinkClick r:id="rId25"/>
            </p:cNvPr>
            <p:cNvPicPr>
              <a:picLocks noChangeAspect="1" noChangeArrowheads="1"/>
            </p:cNvPicPr>
            <p:nvPr/>
          </p:nvPicPr>
          <p:blipFill>
            <a:blip r:embed="rId26" cstate="print"/>
            <a:srcRect/>
            <a:stretch>
              <a:fillRect/>
            </a:stretch>
          </p:blipFill>
          <p:spPr bwMode="auto">
            <a:xfrm>
              <a:off x="5229164" y="2035998"/>
              <a:ext cx="1871661" cy="711199"/>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44" name="Picture 19" descr="ntt finance"/>
            <p:cNvPicPr>
              <a:picLocks noChangeAspect="1" noChangeArrowheads="1"/>
            </p:cNvPicPr>
            <p:nvPr/>
          </p:nvPicPr>
          <p:blipFill>
            <a:blip r:embed="rId27" cstate="print"/>
            <a:srcRect/>
            <a:stretch>
              <a:fillRect/>
            </a:stretch>
          </p:blipFill>
          <p:spPr bwMode="auto">
            <a:xfrm>
              <a:off x="8401490" y="3626825"/>
              <a:ext cx="2933246" cy="512605"/>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45" name="Picture 22" descr="http://www.sbigroup.co.jp/english/company/csr/img/csr_m_02.gif"/>
            <p:cNvPicPr>
              <a:picLocks noChangeAspect="1" noChangeArrowheads="1"/>
            </p:cNvPicPr>
            <p:nvPr/>
          </p:nvPicPr>
          <p:blipFill>
            <a:blip r:embed="rId28" cstate="print"/>
            <a:srcRect l="40401" t="35675" r="40100" b="34914"/>
            <a:stretch>
              <a:fillRect/>
            </a:stretch>
          </p:blipFill>
          <p:spPr bwMode="auto">
            <a:xfrm>
              <a:off x="7405345" y="1744319"/>
              <a:ext cx="1492461" cy="137845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46" name="Picture 20" descr="Mitsui Ventures 三井ベンチャーズ">
              <a:hlinkClick r:id="rId29"/>
            </p:cNvPr>
            <p:cNvPicPr>
              <a:picLocks noChangeAspect="1" noChangeArrowheads="1"/>
            </p:cNvPicPr>
            <p:nvPr/>
          </p:nvPicPr>
          <p:blipFill>
            <a:blip r:embed="rId30" cstate="print"/>
            <a:srcRect/>
            <a:stretch>
              <a:fillRect/>
            </a:stretch>
          </p:blipFill>
          <p:spPr bwMode="auto">
            <a:xfrm>
              <a:off x="-1603070" y="2122375"/>
              <a:ext cx="4055770" cy="502916"/>
            </a:xfrm>
            <a:prstGeom prst="rect">
              <a:avLst/>
            </a:prstGeom>
            <a:noFill/>
            <a:ln>
              <a:noFill/>
            </a:ln>
            <a:effectLst/>
            <a:scene3d>
              <a:camera prst="orthographicFront">
                <a:rot lat="0" lon="0" rev="0"/>
              </a:camera>
              <a:lightRig rig="glow" dir="t">
                <a:rot lat="0" lon="0" rev="4800000"/>
              </a:lightRig>
            </a:scene3d>
            <a:sp3d prstMaterial="matte">
              <a:bevelT w="127000" h="63500"/>
            </a:sp3d>
          </p:spPr>
        </p:pic>
      </p:grpSp>
      <p:pic>
        <p:nvPicPr>
          <p:cNvPr id="50" name="Picture 11" descr="OLYMPUS"/>
          <p:cNvPicPr>
            <a:picLocks noChangeAspect="1" noChangeArrowheads="1"/>
          </p:cNvPicPr>
          <p:nvPr/>
        </p:nvPicPr>
        <p:blipFill>
          <a:blip r:embed="rId31" cstate="print"/>
          <a:srcRect/>
          <a:stretch>
            <a:fillRect/>
          </a:stretch>
        </p:blipFill>
        <p:spPr bwMode="auto">
          <a:xfrm>
            <a:off x="7217764" y="4292596"/>
            <a:ext cx="873034" cy="274678"/>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2554" name="Picture 12" descr="logoLightBlu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32664" y="3796319"/>
            <a:ext cx="1765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4" descr="NIHON KOHDEN">
            <a:hlinkClick r:id="rId33" action="ppaction://hlinkfile"/>
          </p:cNvPr>
          <p:cNvPicPr>
            <a:picLocks noChangeAspect="1" noChangeArrowheads="1"/>
          </p:cNvPicPr>
          <p:nvPr/>
        </p:nvPicPr>
        <p:blipFill>
          <a:blip r:embed="rId34" cstate="print"/>
          <a:srcRect/>
          <a:stretch>
            <a:fillRect/>
          </a:stretch>
        </p:blipFill>
        <p:spPr bwMode="auto">
          <a:xfrm>
            <a:off x="3732260" y="3851077"/>
            <a:ext cx="1224263" cy="221005"/>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53" name="Picture 26" descr="Astellas Pharma Inc.">
            <a:hlinkClick r:id="rId35"/>
          </p:cNvPr>
          <p:cNvPicPr>
            <a:picLocks noChangeAspect="1" noChangeArrowheads="1"/>
          </p:cNvPicPr>
          <p:nvPr/>
        </p:nvPicPr>
        <p:blipFill>
          <a:blip r:embed="rId36" cstate="print"/>
          <a:srcRect/>
          <a:stretch>
            <a:fillRect/>
          </a:stretch>
        </p:blipFill>
        <p:spPr bwMode="auto">
          <a:xfrm>
            <a:off x="3277242" y="4248287"/>
            <a:ext cx="1230555" cy="433268"/>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54" name="Picture 30" descr="Toshiba">
            <a:hlinkClick r:id="rId37"/>
          </p:cNvPr>
          <p:cNvPicPr>
            <a:picLocks noChangeAspect="1" noChangeArrowheads="1"/>
          </p:cNvPicPr>
          <p:nvPr/>
        </p:nvPicPr>
        <p:blipFill>
          <a:blip r:embed="rId38" cstate="print"/>
          <a:srcRect/>
          <a:stretch>
            <a:fillRect/>
          </a:stretch>
        </p:blipFill>
        <p:spPr bwMode="auto">
          <a:xfrm>
            <a:off x="5873959" y="4241692"/>
            <a:ext cx="1118343" cy="460783"/>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55" name="Picture 36" descr="明治製菓">
            <a:hlinkClick r:id="rId39"/>
          </p:cNvPr>
          <p:cNvPicPr>
            <a:picLocks noChangeAspect="1" noChangeArrowheads="1"/>
          </p:cNvPicPr>
          <p:nvPr/>
        </p:nvPicPr>
        <p:blipFill>
          <a:blip r:embed="rId40" cstate="print"/>
          <a:srcRect/>
          <a:stretch>
            <a:fillRect/>
          </a:stretch>
        </p:blipFill>
        <p:spPr bwMode="auto">
          <a:xfrm>
            <a:off x="4667569" y="4336098"/>
            <a:ext cx="869050" cy="32318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56" name="Picture 39" descr="untitled"/>
          <p:cNvPicPr>
            <a:picLocks noChangeAspect="1" noChangeArrowheads="1"/>
          </p:cNvPicPr>
          <p:nvPr/>
        </p:nvPicPr>
        <p:blipFill>
          <a:blip r:embed="rId41" cstate="print"/>
          <a:srcRect/>
          <a:stretch>
            <a:fillRect/>
          </a:stretch>
        </p:blipFill>
        <p:spPr bwMode="auto">
          <a:xfrm>
            <a:off x="1344456" y="4332599"/>
            <a:ext cx="1719140" cy="276948"/>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57" name="Picture 56" descr="daiichi_sankyo.jpg"/>
          <p:cNvPicPr>
            <a:picLocks noChangeAspect="1"/>
          </p:cNvPicPr>
          <p:nvPr/>
        </p:nvPicPr>
        <p:blipFill>
          <a:blip r:embed="rId42" cstate="print"/>
          <a:stretch>
            <a:fillRect/>
          </a:stretch>
        </p:blipFill>
        <p:spPr bwMode="auto">
          <a:xfrm>
            <a:off x="5181258" y="3701210"/>
            <a:ext cx="682317" cy="602852"/>
          </a:xfrm>
          <a:prstGeom prst="rect">
            <a:avLst/>
          </a:prstGeom>
          <a:ln>
            <a:noFill/>
          </a:ln>
          <a:effectLst/>
          <a:scene3d>
            <a:camera prst="orthographicFront">
              <a:rot lat="0" lon="0" rev="0"/>
            </a:camera>
            <a:lightRig rig="glow" dir="t">
              <a:rot lat="0" lon="0" rev="4800000"/>
            </a:lightRig>
          </a:scene3d>
          <a:sp3d prstMaterial="matte">
            <a:bevelT w="127000" h="63500"/>
          </a:sp3d>
        </p:spPr>
      </p:pic>
      <p:sp>
        <p:nvSpPr>
          <p:cNvPr id="22561" name="Rectangle 85"/>
          <p:cNvSpPr>
            <a:spLocks noChangeArrowheads="1"/>
          </p:cNvSpPr>
          <p:nvPr/>
        </p:nvSpPr>
        <p:spPr bwMode="auto">
          <a:xfrm>
            <a:off x="1007941" y="5049393"/>
            <a:ext cx="523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b="1" dirty="0" err="1">
                <a:solidFill>
                  <a:srgbClr val="006666"/>
                </a:solidFill>
                <a:latin typeface="Meiryo UI" panose="020B0604030504040204" pitchFamily="50" charset="-128"/>
                <a:ea typeface="Meiryo UI" panose="020B0604030504040204" pitchFamily="50" charset="-128"/>
              </a:rPr>
              <a:t>ベンチャーキャピタルパートナ</a:t>
            </a:r>
            <a:r>
              <a:rPr lang="en-US" altLang="ja-JP" sz="1800" b="1" dirty="0">
                <a:solidFill>
                  <a:srgbClr val="006666"/>
                </a:solidFill>
                <a:latin typeface="Meiryo UI" panose="020B0604030504040204" pitchFamily="50" charset="-128"/>
                <a:ea typeface="Meiryo UI" panose="020B0604030504040204" pitchFamily="50" charset="-128"/>
              </a:rPr>
              <a:t>ー＆</a:t>
            </a:r>
            <a:r>
              <a:rPr lang="en-US" altLang="ja-JP" sz="1800" b="1" dirty="0" err="1">
                <a:solidFill>
                  <a:srgbClr val="006666"/>
                </a:solidFill>
                <a:latin typeface="Meiryo UI" panose="020B0604030504040204" pitchFamily="50" charset="-128"/>
                <a:ea typeface="Meiryo UI" panose="020B0604030504040204" pitchFamily="50" charset="-128"/>
              </a:rPr>
              <a:t>アソシエイツ</a:t>
            </a:r>
            <a:endParaRPr lang="he-IL" altLang="en-US" sz="1800" b="1" dirty="0">
              <a:solidFill>
                <a:srgbClr val="006666"/>
              </a:solidFill>
              <a:latin typeface="Meiryo UI" panose="020B0604030504040204" pitchFamily="50" charset="-128"/>
              <a:ea typeface="Meiryo UI" panose="020B0604030504040204" pitchFamily="50" charset="-128"/>
            </a:endParaRPr>
          </a:p>
        </p:txBody>
      </p:sp>
      <p:sp>
        <p:nvSpPr>
          <p:cNvPr id="22562" name="Rectangle 86"/>
          <p:cNvSpPr>
            <a:spLocks noChangeArrowheads="1"/>
          </p:cNvSpPr>
          <p:nvPr/>
        </p:nvSpPr>
        <p:spPr bwMode="auto">
          <a:xfrm>
            <a:off x="1007941" y="3257068"/>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b="1" dirty="0" err="1">
                <a:solidFill>
                  <a:srgbClr val="006666"/>
                </a:solidFill>
                <a:latin typeface="Meiryo UI" panose="020B0604030504040204" pitchFamily="50" charset="-128"/>
                <a:ea typeface="Meiryo UI" panose="020B0604030504040204" pitchFamily="50" charset="-128"/>
              </a:rPr>
              <a:t>ライフサイエンス</a:t>
            </a:r>
            <a:endParaRPr lang="he-IL" altLang="en-US" sz="1800" b="1" dirty="0">
              <a:solidFill>
                <a:srgbClr val="006666"/>
              </a:solidFill>
              <a:latin typeface="Meiryo UI" panose="020B0604030504040204" pitchFamily="50" charset="-128"/>
              <a:ea typeface="Meiryo UI" panose="020B0604030504040204" pitchFamily="50" charset="-128"/>
            </a:endParaRPr>
          </a:p>
        </p:txBody>
      </p:sp>
      <p:sp>
        <p:nvSpPr>
          <p:cNvPr id="22563" name="Rectangle 87"/>
          <p:cNvSpPr>
            <a:spLocks noChangeArrowheads="1"/>
          </p:cNvSpPr>
          <p:nvPr/>
        </p:nvSpPr>
        <p:spPr bwMode="auto">
          <a:xfrm>
            <a:off x="117382" y="958058"/>
            <a:ext cx="286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1800" b="1" dirty="0" err="1">
                <a:solidFill>
                  <a:srgbClr val="006666"/>
                </a:solidFill>
                <a:latin typeface="Meiryo UI" panose="020B0604030504040204" pitchFamily="50" charset="-128"/>
                <a:ea typeface="Meiryo UI" panose="020B0604030504040204" pitchFamily="50" charset="-128"/>
              </a:rPr>
              <a:t>IT・通信</a:t>
            </a:r>
            <a:endParaRPr lang="he-IL" altLang="en-US" sz="1800" b="1" dirty="0">
              <a:solidFill>
                <a:srgbClr val="006666"/>
              </a:solidFill>
              <a:latin typeface="Meiryo UI" panose="020B0604030504040204" pitchFamily="50" charset="-128"/>
              <a:ea typeface="Meiryo UI" panose="020B0604030504040204" pitchFamily="50" charset="-128"/>
            </a:endParaRPr>
          </a:p>
        </p:txBody>
      </p:sp>
      <p:pic>
        <p:nvPicPr>
          <p:cNvPr id="22564" name="Picture 6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175039" y="3772507"/>
            <a:ext cx="14112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6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71752" y="3767744"/>
            <a:ext cx="8651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6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110587" y="5446385"/>
            <a:ext cx="711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6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701845" y="5735474"/>
            <a:ext cx="130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1"/>
          <p:cNvPicPr>
            <a:picLocks noChangeAspect="1"/>
          </p:cNvPicPr>
          <p:nvPr/>
        </p:nvPicPr>
        <p:blipFill>
          <a:blip r:embed="rId47">
            <a:extLst>
              <a:ext uri="{28A0092B-C50C-407E-A947-70E740481C1C}">
                <a14:useLocalDpi xmlns:a14="http://schemas.microsoft.com/office/drawing/2010/main" val="0"/>
              </a:ext>
            </a:extLst>
          </a:blip>
          <a:srcRect l="2924" t="11134" r="3374" b="17975"/>
          <a:stretch>
            <a:fillRect/>
          </a:stretch>
        </p:blipFill>
        <p:spPr bwMode="auto">
          <a:xfrm>
            <a:off x="8034387" y="6265535"/>
            <a:ext cx="101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9" name="Picture 3"/>
          <p:cNvPicPr>
            <a:picLocks noChangeAspect="1"/>
          </p:cNvPicPr>
          <p:nvPr/>
        </p:nvPicPr>
        <p:blipFill>
          <a:blip r:embed="rId48">
            <a:extLst>
              <a:ext uri="{28A0092B-C50C-407E-A947-70E740481C1C}">
                <a14:useLocalDpi xmlns:a14="http://schemas.microsoft.com/office/drawing/2010/main" val="0"/>
              </a:ext>
            </a:extLst>
          </a:blip>
          <a:stretch>
            <a:fillRect/>
          </a:stretch>
        </p:blipFill>
        <p:spPr bwMode="auto">
          <a:xfrm>
            <a:off x="1108466" y="2518583"/>
            <a:ext cx="1333240" cy="48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8250402" y="4263044"/>
            <a:ext cx="625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14724</TotalTime>
  <Words>1497</Words>
  <Application>Microsoft Office PowerPoint</Application>
  <PresentationFormat>ワイド画面</PresentationFormat>
  <Paragraphs>155</Paragraphs>
  <Slides>18</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18</vt:i4>
      </vt:variant>
    </vt:vector>
  </HeadingPairs>
  <TitlesOfParts>
    <vt:vector size="31" baseType="lpstr">
      <vt:lpstr>Frutiger Light</vt:lpstr>
      <vt:lpstr>Meiryo UI</vt:lpstr>
      <vt:lpstr>MS PGothic</vt:lpstr>
      <vt:lpstr>MS PGothic</vt:lpstr>
      <vt:lpstr>游ゴシック</vt:lpstr>
      <vt:lpstr>游ゴシック Light</vt:lpstr>
      <vt:lpstr>Arial</vt:lpstr>
      <vt:lpstr>Calibri</vt:lpstr>
      <vt:lpstr>Calibri Light</vt:lpstr>
      <vt:lpstr>Times</vt:lpstr>
      <vt:lpstr>Times New Roman</vt:lpstr>
      <vt:lpstr>Office Theme</vt:lpstr>
      <vt:lpstr>1_Office Theme</vt:lpstr>
      <vt:lpstr>Harel Hertz Investment House (HIH) ハーレルハーツ・インベストメンﾄ・ハウス</vt:lpstr>
      <vt:lpstr>Who we are</vt:lpstr>
      <vt:lpstr>サービス内容</vt:lpstr>
      <vt:lpstr>対象業界</vt:lpstr>
      <vt:lpstr>Why HIH</vt:lpstr>
      <vt:lpstr>チーム紹介</vt:lpstr>
      <vt:lpstr>チーム紹介</vt:lpstr>
      <vt:lpstr>チーム紹介</vt:lpstr>
      <vt:lpstr>多くの日本企業との成功実績を保有</vt:lpstr>
      <vt:lpstr>ライフサイエンス分野実績</vt:lpstr>
      <vt:lpstr>ライフサイエンス分野実績</vt:lpstr>
      <vt:lpstr>IT＆コミュニケーション分野実績</vt:lpstr>
      <vt:lpstr>PowerPoint プレゼンテーション</vt:lpstr>
      <vt:lpstr>スカウティングサービス</vt:lpstr>
      <vt:lpstr>תודה רבהありがとうございます、Thank You</vt:lpstr>
      <vt:lpstr>PowerPoint プレゼンテーション</vt:lpstr>
      <vt:lpstr>PowerPoint プレゼンテーション</vt:lpstr>
      <vt:lpstr>ケーススタディ - 日本進出戦略立案</vt:lpstr>
    </vt:vector>
  </TitlesOfParts>
  <Company>IDENTITY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RANI</dc:creator>
  <cp:lastModifiedBy>高山 陽州</cp:lastModifiedBy>
  <cp:revision>275</cp:revision>
  <cp:lastPrinted>2022-01-24T04:50:03Z</cp:lastPrinted>
  <dcterms:created xsi:type="dcterms:W3CDTF">2006-05-29T08:33:06Z</dcterms:created>
  <dcterms:modified xsi:type="dcterms:W3CDTF">2022-01-31T09:24:01Z</dcterms:modified>
</cp:coreProperties>
</file>